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Roboto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7D51AE-0C90-4648-AD9F-5D8A986FBF7D}">
  <a:tblStyle styleId="{E87D51AE-0C90-4648-AD9F-5D8A986FBF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RobotoLight-bold.fntdata"/><Relationship Id="rId10" Type="http://schemas.openxmlformats.org/officeDocument/2006/relationships/slide" Target="slides/slide4.xml"/><Relationship Id="rId32" Type="http://schemas.openxmlformats.org/officeDocument/2006/relationships/font" Target="fonts/RobotoLight-regular.fntdata"/><Relationship Id="rId13" Type="http://schemas.openxmlformats.org/officeDocument/2006/relationships/slide" Target="slides/slide7.xml"/><Relationship Id="rId35" Type="http://schemas.openxmlformats.org/officeDocument/2006/relationships/font" Target="fonts/Roboto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Ligh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1c205ef81_0_1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1c205ef81_0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1c205ef81_0_1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f1c205ef81_0_1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1c205ef81_0_1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f1c205ef81_0_1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1c205ef81_0_1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f1c205ef81_0_1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f1c205ef81_0_1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f1c205ef81_0_1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2098ba60f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f2098ba60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1c205ef81_0_1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1c205ef81_0_1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1c205ef81_0_1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f1c205ef81_0_1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1c205ef81_0_1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f1c205ef81_0_1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f18631f8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f18631f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2098ba60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2098ba60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1c205ef81_0_1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1c205ef81_0_1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f1c205ef81_0_1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f1c205ef81_0_1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2098ba60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2098ba60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2098ba60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2098ba60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2098ba60f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2098ba60f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1eb73b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1eb73b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1c205ef8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1c205ef8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2098ba6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2098ba6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1c205ef81_0_1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1c205ef81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rxiv.org/pdf/2110.08387.pdf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hyperlink" Target="https://arxiv.org/pdf/2005.11401.pdf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latform.openai.com/playground?mode=chat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hyperlink" Target="https://aistudio.google.com/app/prompts/new_chat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www.phdata.io/blog/how-to-tune-llm-parameters-for-top-performance-understanding-temperature-top-k-and-top-p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hyperlink" Target="https://docs.google.com/spreadsheets/d/1vBZdm8968zuOJ5gOTJ_o_uxb0k65Z4-AuQpAJ-LtAFE/edit?gid=0#gid=0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Relationship Id="rId4" Type="http://schemas.openxmlformats.org/officeDocument/2006/relationships/image" Target="../media/image22.png"/><Relationship Id="rId5" Type="http://schemas.openxmlformats.org/officeDocument/2006/relationships/hyperlink" Target="http://drive.google.com/file/d/1KFor_PUy71XR7YvSOZOkcjQVtF-VbOCd/view" TargetMode="External"/><Relationship Id="rId6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dweek.org/research-center/reports/teaching-profession-in-crisis-national-teacher-survey" TargetMode="External"/><Relationship Id="rId4" Type="http://schemas.openxmlformats.org/officeDocument/2006/relationships/hyperlink" Target="https://www.weforum.org/publications/shaping-the-future-of-learning-the-role-of-ai-in-education-4-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rand.org/pubs/research_reports/RRA1108-9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icamp.so/blog/the-evolution-of-chatgpt-a-comprehensive-overview" TargetMode="External"/><Relationship Id="rId4" Type="http://schemas.openxmlformats.org/officeDocument/2006/relationships/hyperlink" Target="https://365datascience.com/trending/the-evolution-of-chatgpt-history-and-futu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/>
              <a:t>Білім берудегі AI агенттер</a:t>
            </a:r>
            <a:endParaRPr sz="51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Акерке Бексултан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Генеративти ЖИ-пен тілдесу техникаларының эволюциясы</a:t>
            </a:r>
            <a:endParaRPr sz="2020"/>
          </a:p>
        </p:txBody>
      </p:sp>
      <p:sp>
        <p:nvSpPr>
          <p:cNvPr id="188" name="Google Shape;188;p22"/>
          <p:cNvSpPr txBox="1"/>
          <p:nvPr/>
        </p:nvSpPr>
        <p:spPr>
          <a:xfrm>
            <a:off x="367275" y="1603975"/>
            <a:ext cx="103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</a:rPr>
              <a:t>Zero-Shot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2069438" y="1603975"/>
            <a:ext cx="92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</a:rPr>
              <a:t>Few</a:t>
            </a:r>
            <a:r>
              <a:rPr b="1" lang="en-GB" sz="1000">
                <a:solidFill>
                  <a:schemeClr val="dk1"/>
                </a:solidFill>
              </a:rPr>
              <a:t>-Shot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452700" y="1603975"/>
            <a:ext cx="172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</a:rPr>
              <a:t>Chain-of-Thought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5426663" y="1450075"/>
            <a:ext cx="147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</a:rPr>
              <a:t>Generated Knowledge Prompting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7366225" y="1527025"/>
            <a:ext cx="139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</a:rPr>
              <a:t>Retrieval Augmented Reality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1908750" y="4590175"/>
            <a:ext cx="4811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Құрама AI (Compound AI) немесе AI Агенттер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81013" y="2096575"/>
            <a:ext cx="139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4-курс студентін жұмысқа қабылдап, оған ештеңе түсіндірместен тапсырмалар беру.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3487500" y="2096575"/>
            <a:ext cx="1653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4-курс студентін жұмысқа қабылдап, онбординг өткізу. Кейін жетекші маманның бұрын жасаған жұмыстарын үлгі ретінде табыстап, тапсырма беру. Қосымша, жаңа қызметкерге нұсқаулық беретін тәлімгерді тағайындау.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1834256" y="2096575"/>
            <a:ext cx="1395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4-курс студентін жұмысқа қабылдап, онбординг өткізу. Кейін жетекші маманның бұрын жасаған жұмыстарын үлгі ретінде табыстап, тапсырма беру.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5398444" y="2096575"/>
            <a:ext cx="1653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4-курс студентін жұмысқа қабылдап, онбординг өткізу. Қабылдан лауазым бойынша апталық тренингке қатыстыру. Кейін, тапсырма беру.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7309388" y="2096575"/>
            <a:ext cx="16536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4-курс студентін жұмысқа қабылдап, онбординг өткізу.Жаңа қызметкерге міндеттеріне қатысты барлық жазба материалдарды беру: кітаптар, мақалалар, зерттеу нәтижелері, сауалнама талдаулары, жетекші маманнық орындаған үлгілері. Кейін, сол материалдар негізінде нақты тапсырмалар қою.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4066950" y="4166000"/>
            <a:ext cx="58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VS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311700" y="445025"/>
            <a:ext cx="398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920"/>
              <a:t>Zero Shot VS Few Shot</a:t>
            </a:r>
            <a:endParaRPr b="1" sz="1920"/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850" y="1017725"/>
            <a:ext cx="3269199" cy="3681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225" y="907638"/>
            <a:ext cx="3053175" cy="3901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920"/>
              <a:t>Few Shot Chain-of-Thought (CoT)</a:t>
            </a:r>
            <a:endParaRPr b="1" sz="1920"/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3">
            <a:alphaModFix/>
          </a:blip>
          <a:srcRect b="0" l="36811" r="22313" t="12372"/>
          <a:stretch/>
        </p:blipFill>
        <p:spPr>
          <a:xfrm>
            <a:off x="1281000" y="1141588"/>
            <a:ext cx="2637327" cy="35336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3" name="Google Shape;213;p24"/>
          <p:cNvPicPr preferRelativeResize="0"/>
          <p:nvPr/>
        </p:nvPicPr>
        <p:blipFill rotWithShape="1">
          <a:blip r:embed="rId4">
            <a:alphaModFix/>
          </a:blip>
          <a:srcRect b="0" l="36302" r="22797" t="12960"/>
          <a:stretch/>
        </p:blipFill>
        <p:spPr>
          <a:xfrm>
            <a:off x="5040275" y="1154488"/>
            <a:ext cx="2637327" cy="350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311700" y="472050"/>
            <a:ext cx="85206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Generate Knowledge Prompting</a:t>
            </a:r>
            <a:endParaRPr b="1" sz="1900"/>
          </a:p>
        </p:txBody>
      </p:sp>
      <p:sp>
        <p:nvSpPr>
          <p:cNvPr id="219" name="Google Shape;219;p25"/>
          <p:cNvSpPr txBox="1"/>
          <p:nvPr/>
        </p:nvSpPr>
        <p:spPr>
          <a:xfrm>
            <a:off x="400950" y="1493725"/>
            <a:ext cx="18342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“...we do not necessarily need the largest version of GPT-3 as the knowledge source, though we do need the model to be relatively large in order to generate useful and reliable knowledge.”</a:t>
            </a:r>
            <a:endParaRPr i="1" sz="12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1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(</a:t>
            </a:r>
            <a:r>
              <a:rPr i="1" lang="en-GB" sz="12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Liu et al. 2022</a:t>
            </a:r>
            <a:r>
              <a:rPr i="1" lang="en-GB" sz="1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i="1" sz="12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4">
            <a:alphaModFix/>
          </a:blip>
          <a:srcRect b="20166" l="0" r="0" t="0"/>
          <a:stretch/>
        </p:blipFill>
        <p:spPr>
          <a:xfrm>
            <a:off x="2688151" y="1672825"/>
            <a:ext cx="3236576" cy="192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 rotWithShape="1">
          <a:blip r:embed="rId5">
            <a:alphaModFix/>
          </a:blip>
          <a:srcRect b="22408" l="0" r="0" t="0"/>
          <a:stretch/>
        </p:blipFill>
        <p:spPr>
          <a:xfrm>
            <a:off x="5790750" y="371925"/>
            <a:ext cx="3179296" cy="17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6">
            <a:alphaModFix/>
          </a:blip>
          <a:srcRect b="19813" l="0" r="0" t="0"/>
          <a:stretch/>
        </p:blipFill>
        <p:spPr>
          <a:xfrm>
            <a:off x="6097250" y="2497450"/>
            <a:ext cx="2904301" cy="1972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/>
        </p:nvSpPr>
        <p:spPr>
          <a:xfrm>
            <a:off x="6139800" y="2103338"/>
            <a:ext cx="269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POV Dev: Product Manager is Enterprising and Social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2820138" y="3683475"/>
            <a:ext cx="290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POV CEO: Product Manager is Investigative Enterprising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6139800" y="4583700"/>
            <a:ext cx="290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POV UI/UX: Product Manager is Investigative and Artistic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Retrieval Augmented Reality</a:t>
            </a:r>
            <a:endParaRPr b="1" sz="1800"/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00" y="1430400"/>
            <a:ext cx="3452673" cy="218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460825" y="3783875"/>
            <a:ext cx="31194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334155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“The documents are concatenated as context with the original input prompt and fed to the text generator which produces the final output.”</a:t>
            </a:r>
            <a:endParaRPr i="1" sz="900">
              <a:solidFill>
                <a:srgbClr val="334155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Lewis et el. (2021)</a:t>
            </a:r>
            <a:r>
              <a:rPr i="1" lang="en-GB" sz="900">
                <a:solidFill>
                  <a:srgbClr val="334155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Retrieval-Augmented Generation for Knowledge-Intensive NLP Tasks</a:t>
            </a:r>
            <a:endParaRPr i="1" sz="900">
              <a:solidFill>
                <a:srgbClr val="334155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8825" y="608925"/>
            <a:ext cx="3503548" cy="1711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4" name="Google Shape;23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0575" y="2440725"/>
            <a:ext cx="3228973" cy="24576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471975" y="2466568"/>
            <a:ext cx="32652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3"/>
              </a:rPr>
              <a:t>OpenAI Playground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00" y="1316925"/>
            <a:ext cx="2522424" cy="1216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1" name="Google Shape;24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775" y="2936200"/>
            <a:ext cx="2784369" cy="13674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2" name="Google Shape;242;p27"/>
          <p:cNvSpPr txBox="1"/>
          <p:nvPr/>
        </p:nvSpPr>
        <p:spPr>
          <a:xfrm>
            <a:off x="416775" y="4372717"/>
            <a:ext cx="301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Google AI Studio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7"/>
          <p:cNvSpPr txBox="1"/>
          <p:nvPr>
            <p:ph type="title"/>
          </p:nvPr>
        </p:nvSpPr>
        <p:spPr>
          <a:xfrm>
            <a:off x="311700" y="436750"/>
            <a:ext cx="85206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GB" sz="1900"/>
              <a:t>Температура дегеніміз не?</a:t>
            </a:r>
            <a:endParaRPr sz="1900"/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3700" y="3584950"/>
            <a:ext cx="3265198" cy="10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416775" y="4711425"/>
            <a:ext cx="841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Roboto Light"/>
                <a:ea typeface="Roboto Light"/>
                <a:cs typeface="Roboto Light"/>
                <a:sym typeface="Roboto Light"/>
              </a:rPr>
              <a:t>Ақпарат көзі</a:t>
            </a:r>
            <a:r>
              <a:rPr lang="en-GB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: Hykras, E. (2023, December 5). How to Tune LLM Parameters for Top Performance: Understanding Temperature, Top K, and Top P. Retrieved from </a:t>
            </a:r>
            <a:r>
              <a:rPr lang="en-GB" sz="800" u="sng">
                <a:solidFill>
                  <a:srgbClr val="0097A7"/>
                </a:solidFill>
                <a:latin typeface="Roboto Light"/>
                <a:ea typeface="Roboto Light"/>
                <a:cs typeface="Roboto Light"/>
                <a:sym typeface="Roboto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phData</a:t>
            </a:r>
            <a:r>
              <a:rPr lang="en-GB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416775" y="913750"/>
            <a:ext cx="5012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* Температура - мәтіннің креативтілігі немесе кездейсоқтығын реттеуші параметр (0-1)</a:t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247" name="Google Shape;247;p27"/>
          <p:cNvGraphicFramePr/>
          <p:nvPr/>
        </p:nvGraphicFramePr>
        <p:xfrm>
          <a:off x="3969550" y="131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{E87D51AE-0C90-4648-AD9F-5D8A986FBF7D}</a:tableStyleId>
              </a:tblPr>
              <a:tblGrid>
                <a:gridCol w="2342200"/>
                <a:gridCol w="2485550"/>
              </a:tblGrid>
              <a:tr h="36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Төмен</a:t>
                      </a:r>
                      <a:r>
                        <a:rPr b="1"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температура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Жоғары</a:t>
                      </a:r>
                      <a:r>
                        <a:rPr b="1"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температура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Детерминистік;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Болжамдылығы айқын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Бірегей, уникалды;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болжау мүмкін емес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Логика тұрғысынан жүйелі әрі мәнді; өйткені модель дәлділік пен сенімділікті “бағалайды”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Модель “бірегейлікті” бағалайтындықтан, генерацияланған мәтін мәнсіз әрі кездейсоқ құралады.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Тұрақтылығы жоғары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Креативтілігі жоғары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Терминдерге анықтамалар жасау, Сабақ жоспарын бағларламаға сәйкес дайындау.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ChatGPT қолданысының эволюциясы</a:t>
            </a:r>
            <a:endParaRPr sz="2000"/>
          </a:p>
        </p:txBody>
      </p:sp>
      <p:sp>
        <p:nvSpPr>
          <p:cNvPr id="253" name="Google Shape;253;p28"/>
          <p:cNvSpPr txBox="1"/>
          <p:nvPr/>
        </p:nvSpPr>
        <p:spPr>
          <a:xfrm>
            <a:off x="523175" y="1081950"/>
            <a:ext cx="3591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2022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Үлкен тіл үлгілері/ Large Language Models (LLM)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Білімі: Деректер негізінде жаттыққан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Қабілеті: Ойлау (</a:t>
            </a:r>
            <a:r>
              <a:rPr lang="en-GB" sz="1000">
                <a:solidFill>
                  <a:schemeClr val="dk2"/>
                </a:solidFill>
              </a:rPr>
              <a:t>Reasoning)</a:t>
            </a:r>
            <a:r>
              <a:rPr lang="en-GB" sz="1000">
                <a:solidFill>
                  <a:schemeClr val="dk2"/>
                </a:solidFill>
              </a:rPr>
              <a:t> 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(ықтималдық негізінде қолданушының сұранысына сәйкес ең жақын сөздерден мәтін генерациялау) 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5044150" y="1087100"/>
            <a:ext cx="341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2023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Құрама ЖИ / Compound AI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Білімі: Өзі жаттыққан деректер+Қолданушы деректері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Қабілеттері: Ойлау, Деректері шығару (RAG)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736425" y="3303176"/>
            <a:ext cx="935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“Қышқылдар тақырыбына 15 сұрақтан тұратын куиз жаса”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1787174" y="3333250"/>
            <a:ext cx="96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Өзі жаттыққан деректер негізінде мәтін генерациялау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3027477" y="2904554"/>
            <a:ext cx="71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Нәтиже: 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2"/>
                </a:solidFill>
              </a:rPr>
              <a:t>Куиз</a:t>
            </a:r>
            <a:endParaRPr b="1" sz="1000">
              <a:solidFill>
                <a:schemeClr val="dk2"/>
              </a:solidFill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4864150" y="2840300"/>
            <a:ext cx="101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“Қышқылдар тақырыбына 15 сұрақтан тұратын куиз жаса”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6147276" y="2844175"/>
            <a:ext cx="118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Қолданушының деректерін талдау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87200" y="4168125"/>
            <a:ext cx="191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Кемшіліктері</a:t>
            </a:r>
            <a:r>
              <a:rPr lang="en-GB" sz="1000">
                <a:solidFill>
                  <a:schemeClr val="dk2"/>
                </a:solidFill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-GB" sz="1000">
                <a:solidFill>
                  <a:schemeClr val="dk2"/>
                </a:solidFill>
              </a:rPr>
              <a:t>Шектеулі деректер</a:t>
            </a:r>
            <a:endParaRPr sz="1000">
              <a:solidFill>
                <a:schemeClr val="dk2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-GB" sz="1000">
                <a:solidFill>
                  <a:schemeClr val="dk2"/>
                </a:solidFill>
              </a:rPr>
              <a:t>Бейімдеуге қолайсыз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071" y="3747572"/>
            <a:ext cx="396300" cy="36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963" y="2906225"/>
            <a:ext cx="335076" cy="33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6477" y="2872975"/>
            <a:ext cx="335076" cy="3310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28"/>
          <p:cNvCxnSpPr/>
          <p:nvPr/>
        </p:nvCxnSpPr>
        <p:spPr>
          <a:xfrm>
            <a:off x="1505829" y="3055921"/>
            <a:ext cx="39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5" name="Google Shape;265;p28"/>
          <p:cNvCxnSpPr>
            <a:stCxn id="256" idx="3"/>
            <a:endCxn id="257" idx="1"/>
          </p:cNvCxnSpPr>
          <p:nvPr/>
        </p:nvCxnSpPr>
        <p:spPr>
          <a:xfrm flipH="1" rot="10800000">
            <a:off x="2749874" y="3151000"/>
            <a:ext cx="277500" cy="55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66" name="Google Shape;26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1864" y="2424438"/>
            <a:ext cx="344866" cy="31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572" y="2412163"/>
            <a:ext cx="344866" cy="31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8"/>
          <p:cNvSpPr txBox="1"/>
          <p:nvPr/>
        </p:nvSpPr>
        <p:spPr>
          <a:xfrm>
            <a:off x="7063176" y="3561500"/>
            <a:ext cx="121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Табылған деректер негізінде </a:t>
            </a:r>
            <a:r>
              <a:rPr lang="en-GB" sz="900">
                <a:solidFill>
                  <a:schemeClr val="dk2"/>
                </a:solidFill>
              </a:rPr>
              <a:t>мәтін генерациялау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269" name="Google Shape;269;p28"/>
          <p:cNvCxnSpPr/>
          <p:nvPr/>
        </p:nvCxnSpPr>
        <p:spPr>
          <a:xfrm>
            <a:off x="5607568" y="2584018"/>
            <a:ext cx="40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70" name="Google Shape;270;p28"/>
          <p:cNvCxnSpPr>
            <a:stCxn id="259" idx="2"/>
            <a:endCxn id="261" idx="0"/>
          </p:cNvCxnSpPr>
          <p:nvPr/>
        </p:nvCxnSpPr>
        <p:spPr>
          <a:xfrm flipH="1">
            <a:off x="6146226" y="3305875"/>
            <a:ext cx="591300" cy="44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271" name="Google Shape;271;p28"/>
          <p:cNvCxnSpPr>
            <a:stCxn id="261" idx="3"/>
            <a:endCxn id="268" idx="1"/>
          </p:cNvCxnSpPr>
          <p:nvPr/>
        </p:nvCxnSpPr>
        <p:spPr>
          <a:xfrm>
            <a:off x="6344371" y="3930947"/>
            <a:ext cx="7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272" name="Google Shape;272;p28"/>
          <p:cNvSpPr txBox="1"/>
          <p:nvPr/>
        </p:nvSpPr>
        <p:spPr>
          <a:xfrm>
            <a:off x="8271137" y="2331675"/>
            <a:ext cx="73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Нәтиже: 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2"/>
                </a:solidFill>
              </a:rPr>
              <a:t>Куиз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273" name="Google Shape;273;p28"/>
          <p:cNvCxnSpPr>
            <a:stCxn id="268" idx="3"/>
          </p:cNvCxnSpPr>
          <p:nvPr/>
        </p:nvCxnSpPr>
        <p:spPr>
          <a:xfrm flipH="1" rot="10800000">
            <a:off x="8276376" y="2799950"/>
            <a:ext cx="253200" cy="113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4" name="Google Shape;274;p28"/>
          <p:cNvSpPr txBox="1"/>
          <p:nvPr/>
        </p:nvSpPr>
        <p:spPr>
          <a:xfrm>
            <a:off x="2528275" y="4211675"/>
            <a:ext cx="191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Артықшылықтары</a:t>
            </a:r>
            <a:r>
              <a:rPr lang="en-GB" sz="1000">
                <a:solidFill>
                  <a:schemeClr val="dk2"/>
                </a:solidFill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-GB" sz="1000">
                <a:solidFill>
                  <a:schemeClr val="dk2"/>
                </a:solidFill>
              </a:rPr>
              <a:t>Жылдам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5044150" y="4322025"/>
            <a:ext cx="191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Кемшіліктері</a:t>
            </a:r>
            <a:r>
              <a:rPr lang="en-GB" sz="1000">
                <a:solidFill>
                  <a:schemeClr val="dk2"/>
                </a:solidFill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-GB" sz="1000">
                <a:solidFill>
                  <a:schemeClr val="dk2"/>
                </a:solidFill>
              </a:rPr>
              <a:t>Баяу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6584775" y="4322025"/>
            <a:ext cx="224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Артықшылықтары</a:t>
            </a:r>
            <a:r>
              <a:rPr lang="en-GB" sz="1000">
                <a:solidFill>
                  <a:schemeClr val="dk2"/>
                </a:solidFill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-GB" sz="1000">
                <a:solidFill>
                  <a:schemeClr val="dk2"/>
                </a:solidFill>
              </a:rPr>
              <a:t>Контекстке/ сұранысқа сай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/>
          <p:nvPr>
            <p:ph type="title"/>
          </p:nvPr>
        </p:nvSpPr>
        <p:spPr>
          <a:xfrm>
            <a:off x="433650" y="296175"/>
            <a:ext cx="668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2024 - AI Агенттер</a:t>
            </a:r>
            <a:endParaRPr/>
          </a:p>
        </p:txBody>
      </p:sp>
      <p:sp>
        <p:nvSpPr>
          <p:cNvPr id="282" name="Google Shape;282;p29"/>
          <p:cNvSpPr txBox="1"/>
          <p:nvPr>
            <p:ph idx="1" type="body"/>
          </p:nvPr>
        </p:nvSpPr>
        <p:spPr>
          <a:xfrm>
            <a:off x="433650" y="765575"/>
            <a:ext cx="41385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/>
              <a:t>Білімі</a:t>
            </a:r>
            <a:r>
              <a:rPr lang="en-GB" sz="800"/>
              <a:t>: Халамторда бар барлық деректер +Қолданушы деректері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Қабілеттеррі: Ойлау (Reasoning), Тапсырмаларды орындау (Acting) </a:t>
            </a:r>
            <a:endParaRPr sz="1600"/>
          </a:p>
        </p:txBody>
      </p:sp>
      <p:sp>
        <p:nvSpPr>
          <p:cNvPr id="283" name="Google Shape;283;p29"/>
          <p:cNvSpPr txBox="1"/>
          <p:nvPr/>
        </p:nvSpPr>
        <p:spPr>
          <a:xfrm>
            <a:off x="82263" y="2638800"/>
            <a:ext cx="1103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“Қышқылдар тақырыбы бойынша 8Б сыныбына жекелендірілген тапсырма құрастыр”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1945200" y="1509925"/>
            <a:ext cx="19728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#1 Агент. Талдаушы (Reasoning):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Мектептің оқу бағдарламасын тексеру; 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8Б сынып оқушыларының алдыңғы үлгерім деректерін талдау;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Әр оқушының кемшіліктері мен мықты тұстарын анықтау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285" name="Google Shape;2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446" y="1139072"/>
            <a:ext cx="396300" cy="36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25" y="2088459"/>
            <a:ext cx="474986" cy="44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8653" y="1139072"/>
            <a:ext cx="330455" cy="306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29"/>
          <p:cNvCxnSpPr/>
          <p:nvPr/>
        </p:nvCxnSpPr>
        <p:spPr>
          <a:xfrm flipH="1" rot="10800000">
            <a:off x="1344262" y="1694672"/>
            <a:ext cx="627300" cy="6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89" name="Google Shape;289;p29"/>
          <p:cNvCxnSpPr>
            <a:endCxn id="285" idx="1"/>
          </p:cNvCxnSpPr>
          <p:nvPr/>
        </p:nvCxnSpPr>
        <p:spPr>
          <a:xfrm flipH="1" rot="10800000">
            <a:off x="3513746" y="1322447"/>
            <a:ext cx="5247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cxnSp>
      <p:pic>
        <p:nvPicPr>
          <p:cNvPr id="290" name="Google Shape;2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8726" y="3240678"/>
            <a:ext cx="330455" cy="3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9"/>
          <p:cNvSpPr txBox="1"/>
          <p:nvPr/>
        </p:nvSpPr>
        <p:spPr>
          <a:xfrm>
            <a:off x="2004783" y="3567839"/>
            <a:ext cx="175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#2 Агент. Методист (Act):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#1 Агенттің тұжырымдамаларын негізінде әр балаға жеке тапсырмалар құрастыру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292" name="Google Shape;2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1400" y="3220626"/>
            <a:ext cx="330450" cy="3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/>
          <p:nvPr/>
        </p:nvSpPr>
        <p:spPr>
          <a:xfrm>
            <a:off x="4198837" y="3659150"/>
            <a:ext cx="1815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#3 </a:t>
            </a:r>
            <a:r>
              <a:rPr lang="en-GB" sz="900">
                <a:solidFill>
                  <a:schemeClr val="dk2"/>
                </a:solidFill>
              </a:rPr>
              <a:t>Агент</a:t>
            </a:r>
            <a:r>
              <a:rPr lang="en-GB" sz="900">
                <a:solidFill>
                  <a:schemeClr val="dk2"/>
                </a:solidFill>
              </a:rPr>
              <a:t>. Белсендіруші (Act):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#2 </a:t>
            </a:r>
            <a:r>
              <a:rPr lang="en-GB" sz="900">
                <a:solidFill>
                  <a:schemeClr val="dk2"/>
                </a:solidFill>
              </a:rPr>
              <a:t>Агенттің</a:t>
            </a:r>
            <a:r>
              <a:rPr lang="en-GB" sz="900">
                <a:solidFill>
                  <a:schemeClr val="dk2"/>
                </a:solidFill>
              </a:rPr>
              <a:t> жекелендірілген тапсырмаларына сәйкес интерактивті материалдарды іздеу және сйкестендіру: 3D модельдер, симуляциялар, Youtube видеолар, ойындар.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294" name="Google Shape;2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6292" y="2021363"/>
            <a:ext cx="384457" cy="36186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/>
          <p:nvPr/>
        </p:nvSpPr>
        <p:spPr>
          <a:xfrm>
            <a:off x="5632975" y="2383238"/>
            <a:ext cx="121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Жасалған үй тапсырмаларын тексеріп, сыныпқа тағайындау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296" name="Google Shape;2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1975" y="4430575"/>
            <a:ext cx="226051" cy="226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29"/>
          <p:cNvCxnSpPr>
            <a:stCxn id="293" idx="3"/>
            <a:endCxn id="296" idx="1"/>
          </p:cNvCxnSpPr>
          <p:nvPr/>
        </p:nvCxnSpPr>
        <p:spPr>
          <a:xfrm>
            <a:off x="6014437" y="4236350"/>
            <a:ext cx="537600" cy="30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pic>
        <p:nvPicPr>
          <p:cNvPr id="298" name="Google Shape;29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8200" y="2088450"/>
            <a:ext cx="330450" cy="3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9"/>
          <p:cNvSpPr txBox="1"/>
          <p:nvPr/>
        </p:nvSpPr>
        <p:spPr>
          <a:xfrm>
            <a:off x="6777875" y="2464138"/>
            <a:ext cx="12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Үй тапсырмасын орындау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300" name="Google Shape;30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5283" y="531700"/>
            <a:ext cx="282278" cy="29119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9"/>
          <p:cNvSpPr txBox="1"/>
          <p:nvPr/>
        </p:nvSpPr>
        <p:spPr>
          <a:xfrm>
            <a:off x="7548651" y="861077"/>
            <a:ext cx="149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#4 Агент. Кері байланыс беруші: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Үй жұмыстарын тексеру,</a:t>
            </a:r>
            <a:r>
              <a:rPr lang="en-GB" sz="900">
                <a:solidFill>
                  <a:schemeClr val="dk2"/>
                </a:solidFill>
              </a:rPr>
              <a:t> нәтиже бойынша әр оқушыға жеке кері байланыс беру.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302" name="Google Shape;30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8408" y="3003975"/>
            <a:ext cx="282278" cy="29119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 txBox="1"/>
          <p:nvPr/>
        </p:nvSpPr>
        <p:spPr>
          <a:xfrm>
            <a:off x="7591776" y="3333352"/>
            <a:ext cx="1495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#5 Агент. Ұсыныс беруші: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№4 агенттің пікіріне сүйене отырып, пайдалы ресурстарды  ұсыну: қосымша кітаптар, курстар, мақалалар, есептер.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04" name="Google Shape;304;p29"/>
          <p:cNvCxnSpPr>
            <a:stCxn id="284" idx="2"/>
            <a:endCxn id="290" idx="0"/>
          </p:cNvCxnSpPr>
          <p:nvPr/>
        </p:nvCxnSpPr>
        <p:spPr>
          <a:xfrm flipH="1">
            <a:off x="2924100" y="2927425"/>
            <a:ext cx="7500" cy="3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5" name="Google Shape;305;p29"/>
          <p:cNvCxnSpPr/>
          <p:nvPr/>
        </p:nvCxnSpPr>
        <p:spPr>
          <a:xfrm flipH="1" rot="10800000">
            <a:off x="3494338" y="3369475"/>
            <a:ext cx="1028700" cy="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6" name="Google Shape;306;p29"/>
          <p:cNvCxnSpPr>
            <a:endCxn id="295" idx="1"/>
          </p:cNvCxnSpPr>
          <p:nvPr/>
        </p:nvCxnSpPr>
        <p:spPr>
          <a:xfrm flipH="1" rot="10800000">
            <a:off x="5375275" y="2752688"/>
            <a:ext cx="257700" cy="44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7" name="Google Shape;307;p29"/>
          <p:cNvCxnSpPr/>
          <p:nvPr/>
        </p:nvCxnSpPr>
        <p:spPr>
          <a:xfrm flipH="1" rot="10800000">
            <a:off x="6570200" y="2233150"/>
            <a:ext cx="4953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8" name="Google Shape;308;p29"/>
          <p:cNvCxnSpPr/>
          <p:nvPr/>
        </p:nvCxnSpPr>
        <p:spPr>
          <a:xfrm flipH="1" rot="10800000">
            <a:off x="7393450" y="1089300"/>
            <a:ext cx="357000" cy="82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9" name="Google Shape;309;p29"/>
          <p:cNvCxnSpPr>
            <a:stCxn id="301" idx="2"/>
          </p:cNvCxnSpPr>
          <p:nvPr/>
        </p:nvCxnSpPr>
        <p:spPr>
          <a:xfrm>
            <a:off x="8296401" y="1876877"/>
            <a:ext cx="7800" cy="54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/>
          <p:nvPr>
            <p:ph type="title"/>
          </p:nvPr>
        </p:nvSpPr>
        <p:spPr>
          <a:xfrm>
            <a:off x="1466063" y="512650"/>
            <a:ext cx="61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TOP-50 AI Agents for teachers</a:t>
            </a:r>
            <a:endParaRPr sz="2020"/>
          </a:p>
        </p:txBody>
      </p:sp>
      <p:grpSp>
        <p:nvGrpSpPr>
          <p:cNvPr id="315" name="Google Shape;315;p30"/>
          <p:cNvGrpSpPr/>
          <p:nvPr/>
        </p:nvGrpSpPr>
        <p:grpSpPr>
          <a:xfrm>
            <a:off x="437198" y="1272750"/>
            <a:ext cx="1637031" cy="1024545"/>
            <a:chOff x="82650" y="1251778"/>
            <a:chExt cx="1617300" cy="1046522"/>
          </a:xfrm>
        </p:grpSpPr>
        <p:pic>
          <p:nvPicPr>
            <p:cNvPr id="316" name="Google Shape;316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Сабақ жоспарын 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әзірлеуші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Мектеп бағдарламасы және оқулықтары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18" name="Google Shape;318;p30"/>
          <p:cNvGrpSpPr/>
          <p:nvPr/>
        </p:nvGrpSpPr>
        <p:grpSpPr>
          <a:xfrm>
            <a:off x="2078886" y="1272750"/>
            <a:ext cx="1637031" cy="1024545"/>
            <a:chOff x="82650" y="1251778"/>
            <a:chExt cx="1617300" cy="1046522"/>
          </a:xfrm>
        </p:grpSpPr>
        <p:pic>
          <p:nvPicPr>
            <p:cNvPr id="319" name="Google Shape;31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Викторина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 жасаушы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Сабақ жоспары, веб-деректер.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21" name="Google Shape;321;p30"/>
          <p:cNvGrpSpPr/>
          <p:nvPr/>
        </p:nvGrpSpPr>
        <p:grpSpPr>
          <a:xfrm>
            <a:off x="7003988" y="1272750"/>
            <a:ext cx="1637031" cy="1024545"/>
            <a:chOff x="82650" y="1251778"/>
            <a:chExt cx="1617300" cy="1046522"/>
          </a:xfrm>
        </p:grpSpPr>
        <p:pic>
          <p:nvPicPr>
            <p:cNvPr id="322" name="Google Shape;322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Оқу бағдарламасы 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методисті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Мемлекет стандарттары, методика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24" name="Google Shape;324;p30"/>
          <p:cNvGrpSpPr/>
          <p:nvPr/>
        </p:nvGrpSpPr>
        <p:grpSpPr>
          <a:xfrm>
            <a:off x="5362287" y="1272750"/>
            <a:ext cx="1637031" cy="901484"/>
            <a:chOff x="82650" y="1251778"/>
            <a:chExt cx="1617300" cy="920822"/>
          </a:xfrm>
        </p:grpSpPr>
        <p:pic>
          <p:nvPicPr>
            <p:cNvPr id="325" name="Google Shape;32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30"/>
            <p:cNvSpPr txBox="1"/>
            <p:nvPr/>
          </p:nvSpPr>
          <p:spPr>
            <a:xfrm>
              <a:off x="82650" y="1606500"/>
              <a:ext cx="16173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Оқушы өнімділігін бақылаушы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LMS деректері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27" name="Google Shape;327;p30"/>
          <p:cNvGrpSpPr/>
          <p:nvPr/>
        </p:nvGrpSpPr>
        <p:grpSpPr>
          <a:xfrm>
            <a:off x="3720586" y="1272750"/>
            <a:ext cx="1637031" cy="1024545"/>
            <a:chOff x="82650" y="1251778"/>
            <a:chExt cx="1617300" cy="1046522"/>
          </a:xfrm>
        </p:grpSpPr>
        <p:pic>
          <p:nvPicPr>
            <p:cNvPr id="328" name="Google Shape;32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Үй тапсырмасын 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әзірлеуші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Оқушы деректері, мектеп стандарттары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30" name="Google Shape;330;p30"/>
          <p:cNvGrpSpPr/>
          <p:nvPr/>
        </p:nvGrpSpPr>
        <p:grpSpPr>
          <a:xfrm>
            <a:off x="437198" y="2484709"/>
            <a:ext cx="1637031" cy="1024545"/>
            <a:chOff x="82650" y="1251778"/>
            <a:chExt cx="1617300" cy="1046522"/>
          </a:xfrm>
        </p:grpSpPr>
        <p:pic>
          <p:nvPicPr>
            <p:cNvPr id="331" name="Google Shape;33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Дифференцияция жоспарын жасаушы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Оқушы деректері, стратегиялар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33" name="Google Shape;333;p30"/>
          <p:cNvGrpSpPr/>
          <p:nvPr/>
        </p:nvGrpSpPr>
        <p:grpSpPr>
          <a:xfrm>
            <a:off x="2078898" y="2484709"/>
            <a:ext cx="1637031" cy="1024545"/>
            <a:chOff x="82650" y="1251778"/>
            <a:chExt cx="1617300" cy="1046522"/>
          </a:xfrm>
        </p:grpSpPr>
        <p:pic>
          <p:nvPicPr>
            <p:cNvPr id="334" name="Google Shape;334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Математикадан виртуалды репетитор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Математика, калькулятор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36" name="Google Shape;336;p30"/>
          <p:cNvGrpSpPr/>
          <p:nvPr/>
        </p:nvGrpSpPr>
        <p:grpSpPr>
          <a:xfrm>
            <a:off x="7004000" y="2484709"/>
            <a:ext cx="1637031" cy="1024545"/>
            <a:chOff x="82650" y="1251778"/>
            <a:chExt cx="1617300" cy="1046522"/>
          </a:xfrm>
        </p:grpSpPr>
        <p:pic>
          <p:nvPicPr>
            <p:cNvPr id="337" name="Google Shape;337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Оқу аналитикасы 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агенті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ЛМС деректері, статистика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39" name="Google Shape;339;p30"/>
          <p:cNvGrpSpPr/>
          <p:nvPr/>
        </p:nvGrpSpPr>
        <p:grpSpPr>
          <a:xfrm>
            <a:off x="5362300" y="2484709"/>
            <a:ext cx="1637031" cy="1024545"/>
            <a:chOff x="82650" y="1251778"/>
            <a:chExt cx="1617300" cy="1046522"/>
          </a:xfrm>
        </p:grpSpPr>
        <p:pic>
          <p:nvPicPr>
            <p:cNvPr id="340" name="Google Shape;340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Геймификация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 агенті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Сабақ жоспары бойынша ойындар әзірлеу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42" name="Google Shape;342;p30"/>
          <p:cNvGrpSpPr/>
          <p:nvPr/>
        </p:nvGrpSpPr>
        <p:grpSpPr>
          <a:xfrm>
            <a:off x="3720599" y="2484709"/>
            <a:ext cx="1637031" cy="901484"/>
            <a:chOff x="82650" y="1251778"/>
            <a:chExt cx="1617300" cy="920822"/>
          </a:xfrm>
        </p:grpSpPr>
        <p:pic>
          <p:nvPicPr>
            <p:cNvPr id="343" name="Google Shape;34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30"/>
            <p:cNvSpPr txBox="1"/>
            <p:nvPr/>
          </p:nvSpPr>
          <p:spPr>
            <a:xfrm>
              <a:off x="82650" y="1606500"/>
              <a:ext cx="16173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Әлеуметтік-эмоционалдық оқыту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SEL </a:t>
              </a: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методологиясы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45" name="Google Shape;345;p30"/>
          <p:cNvGrpSpPr/>
          <p:nvPr/>
        </p:nvGrpSpPr>
        <p:grpSpPr>
          <a:xfrm>
            <a:off x="502964" y="3625346"/>
            <a:ext cx="1637031" cy="901484"/>
            <a:chOff x="82650" y="1251778"/>
            <a:chExt cx="1617300" cy="920822"/>
          </a:xfrm>
        </p:grpSpPr>
        <p:pic>
          <p:nvPicPr>
            <p:cNvPr id="346" name="Google Shape;346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30"/>
            <p:cNvSpPr txBox="1"/>
            <p:nvPr/>
          </p:nvSpPr>
          <p:spPr>
            <a:xfrm>
              <a:off x="82650" y="1606500"/>
              <a:ext cx="16173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ЖИ чатбот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Білім базасы, нұсқаулықтар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48" name="Google Shape;348;p30"/>
          <p:cNvGrpSpPr/>
          <p:nvPr/>
        </p:nvGrpSpPr>
        <p:grpSpPr>
          <a:xfrm>
            <a:off x="2144665" y="3625346"/>
            <a:ext cx="1637031" cy="901484"/>
            <a:chOff x="82650" y="1251778"/>
            <a:chExt cx="1617300" cy="920822"/>
          </a:xfrm>
        </p:grpSpPr>
        <p:pic>
          <p:nvPicPr>
            <p:cNvPr id="349" name="Google Shape;34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30"/>
            <p:cNvSpPr txBox="1"/>
            <p:nvPr/>
          </p:nvSpPr>
          <p:spPr>
            <a:xfrm>
              <a:off x="82650" y="1606500"/>
              <a:ext cx="16173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Плагиат тексеруші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Мектеп бағдарламасы және оқулықтары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51" name="Google Shape;351;p30"/>
          <p:cNvGrpSpPr/>
          <p:nvPr/>
        </p:nvGrpSpPr>
        <p:grpSpPr>
          <a:xfrm>
            <a:off x="7069767" y="3625346"/>
            <a:ext cx="1637031" cy="1024545"/>
            <a:chOff x="82650" y="1251778"/>
            <a:chExt cx="1617300" cy="1046522"/>
          </a:xfrm>
        </p:grpSpPr>
        <p:pic>
          <p:nvPicPr>
            <p:cNvPr id="352" name="Google Shape;352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STEM бойынша 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тәлімгер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Мектеп бағдарламасы және оқулықтары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54" name="Google Shape;354;p30"/>
          <p:cNvGrpSpPr/>
          <p:nvPr/>
        </p:nvGrpSpPr>
        <p:grpSpPr>
          <a:xfrm>
            <a:off x="5428066" y="3625346"/>
            <a:ext cx="1637031" cy="901484"/>
            <a:chOff x="82650" y="1251778"/>
            <a:chExt cx="1617300" cy="920822"/>
          </a:xfrm>
        </p:grpSpPr>
        <p:pic>
          <p:nvPicPr>
            <p:cNvPr id="355" name="Google Shape;35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30"/>
            <p:cNvSpPr txBox="1"/>
            <p:nvPr/>
          </p:nvSpPr>
          <p:spPr>
            <a:xfrm>
              <a:off x="82650" y="1606500"/>
              <a:ext cx="16173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Профдиагностика 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агенті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Психология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357" name="Google Shape;357;p30"/>
          <p:cNvGrpSpPr/>
          <p:nvPr/>
        </p:nvGrpSpPr>
        <p:grpSpPr>
          <a:xfrm>
            <a:off x="3786365" y="3625346"/>
            <a:ext cx="1637031" cy="1024545"/>
            <a:chOff x="82650" y="1251778"/>
            <a:chExt cx="1617300" cy="1046522"/>
          </a:xfrm>
        </p:grpSpPr>
        <p:pic>
          <p:nvPicPr>
            <p:cNvPr id="358" name="Google Shape;35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073" y="1251778"/>
              <a:ext cx="330455" cy="306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30"/>
            <p:cNvSpPr txBox="1"/>
            <p:nvPr/>
          </p:nvSpPr>
          <p:spPr>
            <a:xfrm>
              <a:off x="82650" y="1606500"/>
              <a:ext cx="16173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highlight>
                    <a:srgbClr val="FFFFFF"/>
                  </a:highlight>
                </a:rPr>
                <a:t>Кәсіби даму бойынша тәлімгер</a:t>
              </a:r>
              <a:endParaRPr sz="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666666"/>
                  </a:solidFill>
                  <a:highlight>
                    <a:srgbClr val="FFFFFF"/>
                  </a:highlight>
                </a:rPr>
                <a:t>Білімі: Мектеп бағдарламасы және оқулықтары</a:t>
              </a:r>
              <a:endParaRPr sz="800">
                <a:solidFill>
                  <a:srgbClr val="666666"/>
                </a:solidFill>
                <a:highlight>
                  <a:srgbClr val="FFFFFF"/>
                </a:highlight>
              </a:endParaRPr>
            </a:p>
          </p:txBody>
        </p:sp>
      </p:grpSp>
      <p:sp>
        <p:nvSpPr>
          <p:cNvPr id="360" name="Google Shape;360;p30"/>
          <p:cNvSpPr txBox="1"/>
          <p:nvPr/>
        </p:nvSpPr>
        <p:spPr>
          <a:xfrm>
            <a:off x="3898050" y="4680975"/>
            <a:ext cx="1347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hlinkClick r:id="rId4"/>
              </a:rPr>
              <a:t>жалғасы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31"/>
          <p:cNvGrpSpPr/>
          <p:nvPr/>
        </p:nvGrpSpPr>
        <p:grpSpPr>
          <a:xfrm>
            <a:off x="7449464" y="147226"/>
            <a:ext cx="1470653" cy="1390451"/>
            <a:chOff x="3803175" y="2185875"/>
            <a:chExt cx="3152526" cy="2511200"/>
          </a:xfrm>
        </p:grpSpPr>
        <p:pic>
          <p:nvPicPr>
            <p:cNvPr id="366" name="Google Shape;366;p31"/>
            <p:cNvPicPr preferRelativeResize="0"/>
            <p:nvPr/>
          </p:nvPicPr>
          <p:blipFill rotWithShape="1">
            <a:blip r:embed="rId3">
              <a:alphaModFix/>
            </a:blip>
            <a:srcRect b="0" l="27696" r="1667" t="0"/>
            <a:stretch/>
          </p:blipFill>
          <p:spPr>
            <a:xfrm>
              <a:off x="3803175" y="2185875"/>
              <a:ext cx="3152526" cy="251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32125" y="3276225"/>
              <a:ext cx="2125400" cy="33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p31"/>
          <p:cNvSpPr txBox="1"/>
          <p:nvPr/>
        </p:nvSpPr>
        <p:spPr>
          <a:xfrm>
            <a:off x="503350" y="503150"/>
            <a:ext cx="147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R.O.Q.E.D.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454400" y="923600"/>
            <a:ext cx="584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Мақсаты: Мұғалімдердің 10 сағатын үнемдеу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Қабілеттері: Сұрақтар генерациялау, Слайд дайындау, Ойындар құрастыру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70" name="Google Shape;370;p31" title="Screen Recording 2024-08-12 at 15.11.39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3050" y="1494100"/>
            <a:ext cx="5280725" cy="298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Биомимикрия: Табиғат және дизайн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671" y="1366925"/>
            <a:ext cx="2811491" cy="146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838" y="1366925"/>
            <a:ext cx="2687073" cy="130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36772" l="0" r="1078" t="0"/>
          <a:stretch/>
        </p:blipFill>
        <p:spPr>
          <a:xfrm>
            <a:off x="929838" y="2874875"/>
            <a:ext cx="2687071" cy="131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14629" l="0" r="0" t="8577"/>
          <a:stretch/>
        </p:blipFill>
        <p:spPr>
          <a:xfrm>
            <a:off x="5402671" y="3003754"/>
            <a:ext cx="2504689" cy="1415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Пайдалы сілтемелер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>
            <p:ph type="title"/>
          </p:nvPr>
        </p:nvSpPr>
        <p:spPr>
          <a:xfrm>
            <a:off x="311700" y="2136825"/>
            <a:ext cx="85917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Рахмет!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Light"/>
                <a:ea typeface="Roboto Light"/>
                <a:cs typeface="Roboto Light"/>
                <a:sym typeface="Roboto Light"/>
              </a:rPr>
              <a:t>Телеграм: @akerke_bx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Light"/>
                <a:ea typeface="Roboto Light"/>
                <a:cs typeface="Roboto Light"/>
                <a:sym typeface="Roboto Light"/>
              </a:rPr>
              <a:t>Линкедин: https://www.linkedin.com/in/akerke-bexultan/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Биомимикрия: Табиғат және компьютерлік алгоритм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600" y="1896450"/>
            <a:ext cx="3300274" cy="17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175" y="1733975"/>
            <a:ext cx="2741551" cy="18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Биомимикрия: Адам және жасанды интеллект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500" y="1219650"/>
            <a:ext cx="4698851" cy="359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Биомимикрия: Қоғам және жасанды интеллект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75" y="1374075"/>
            <a:ext cx="1943749" cy="15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775" y="1985776"/>
            <a:ext cx="3370175" cy="19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 b="14675" l="0" r="0" t="0"/>
          <a:stretch/>
        </p:blipFill>
        <p:spPr>
          <a:xfrm>
            <a:off x="729925" y="3057625"/>
            <a:ext cx="2833924" cy="136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6">
            <a:alphaModFix/>
          </a:blip>
          <a:srcRect b="2685" l="0" r="0" t="2429"/>
          <a:stretch/>
        </p:blipFill>
        <p:spPr>
          <a:xfrm>
            <a:off x="2444375" y="1374075"/>
            <a:ext cx="2493751" cy="14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56675" y="21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Мұғалімдер қанша сағат жұмыс жасайды</a:t>
            </a:r>
            <a:r>
              <a:rPr lang="en-GB" sz="2000"/>
              <a:t>?</a:t>
            </a:r>
            <a:endParaRPr sz="2000"/>
          </a:p>
        </p:txBody>
      </p:sp>
      <p:sp>
        <p:nvSpPr>
          <p:cNvPr id="92" name="Google Shape;92;p18"/>
          <p:cNvSpPr txBox="1"/>
          <p:nvPr/>
        </p:nvSpPr>
        <p:spPr>
          <a:xfrm>
            <a:off x="256675" y="728539"/>
            <a:ext cx="832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Орташа есеппен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аптасына 54 сағат, оның тек 25 сағаты оқушыларға сабақ беруден түрады.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56675" y="1543168"/>
            <a:ext cx="418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сағат 	үй жұмысын тексеру, бағалау және кері байланыс беру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сабақ жоспарын және материалдар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дайындау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оқушыларды тіркеу, сабаққа қатысуын бақылау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оқушылар байланысу, сырласу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әріптестермен ұжымдасу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256675" y="102650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Неліктен тек</a:t>
            </a:r>
            <a:r>
              <a:rPr lang="en-GB" sz="2020"/>
              <a:t> 25 сағат?</a:t>
            </a:r>
            <a:endParaRPr sz="2020"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256675" y="244143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Мұғалімдердің өз жұмыстарына көңілі тола ма</a:t>
            </a:r>
            <a:r>
              <a:rPr lang="en-GB" sz="2020"/>
              <a:t>?</a:t>
            </a:r>
            <a:endParaRPr sz="2020"/>
          </a:p>
        </p:txBody>
      </p:sp>
      <p:sp>
        <p:nvSpPr>
          <p:cNvPr id="96" name="Google Shape;96;p18"/>
          <p:cNvSpPr txBox="1"/>
          <p:nvPr/>
        </p:nvSpPr>
        <p:spPr>
          <a:xfrm>
            <a:off x="256675" y="2958096"/>
            <a:ext cx="814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Мұғалімдердің шамамен 44%-ы алдағы екі жыл ішінде мамандығын тастап кетуі әбден мүмкін.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921188" y="1543175"/>
            <a:ext cx="3911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ата-аналармен және қамқоршылармен байланысу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жұмысқа қатысты әлеуметтік белсенділіктер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мектеп коммитетінің жұмысы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кәсіби дамыту іс-шараларын жүргізу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сағат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сабақтан тыс жұмыстар бойынша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8" name="Google Shape;98;p18"/>
          <p:cNvSpPr txBox="1"/>
          <p:nvPr>
            <p:ph type="title"/>
          </p:nvPr>
        </p:nvSpPr>
        <p:spPr>
          <a:xfrm>
            <a:off x="256675" y="324076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Оның себептері неде?</a:t>
            </a:r>
            <a:endParaRPr sz="2020"/>
          </a:p>
        </p:txBody>
      </p:sp>
      <p:sp>
        <p:nvSpPr>
          <p:cNvPr id="99" name="Google Shape;99;p18"/>
          <p:cNvSpPr txBox="1"/>
          <p:nvPr/>
        </p:nvSpPr>
        <p:spPr>
          <a:xfrm>
            <a:off x="256675" y="3757425"/>
            <a:ext cx="298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1- тікелей сабақ беруден тыс көп міндеттер жүктеледі; мұғалімдер оқушылармен байланысқа көбірек уақыт жұмсауды қалайды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668913" y="3680475"/>
            <a:ext cx="233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2-</a:t>
            </a:r>
            <a:r>
              <a:rPr lang="en-GB" sz="1000">
                <a:solidFill>
                  <a:schemeClr val="dk1"/>
                </a:solidFill>
              </a:rPr>
              <a:t>төмен жалақы: мұғалімдердің 74%-ы өз жалақыларын жұмыс жүктемелеріне сай емес деп санайды.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6255900" y="3680475"/>
            <a:ext cx="28881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3-төмен бедел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Мұғалімдердің 46%-ы қоғамда өздерін кәсіби маман ретінде қарастырмайды деп санайды; бұл көрсеткіш2011 жылмен салыстырғанда 33%-ға төмен.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11700" y="4628300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00">
                <a:solidFill>
                  <a:schemeClr val="dk2"/>
                </a:solidFill>
              </a:rPr>
              <a:t>Source: </a:t>
            </a:r>
            <a:r>
              <a:rPr i="1" lang="en-GB" sz="700" u="sng">
                <a:solidFill>
                  <a:schemeClr val="hlink"/>
                </a:solidFill>
                <a:hlinkClick r:id="rId3"/>
              </a:rPr>
              <a:t>Annual Merrimack College (US) Teacher Survey</a:t>
            </a:r>
            <a:r>
              <a:rPr i="1" lang="en-GB" sz="700">
                <a:solidFill>
                  <a:schemeClr val="dk2"/>
                </a:solidFill>
              </a:rPr>
              <a:t>, 2022. Conducted by EdWeek Research Center (sample size 1,324, confidence level - 95%, margin of error ±3%)</a:t>
            </a:r>
            <a:endParaRPr i="1" sz="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-GB" sz="700" u="sng">
                <a:solidFill>
                  <a:schemeClr val="hlink"/>
                </a:solidFill>
                <a:hlinkClick r:id="rId4"/>
              </a:rPr>
              <a:t>Shaping the Future of Learning: The Role of AI in Education 4.0</a:t>
            </a:r>
            <a:r>
              <a:rPr i="1" lang="en-GB" sz="700">
                <a:solidFill>
                  <a:srgbClr val="666666"/>
                </a:solidFill>
              </a:rPr>
              <a:t>. Conducted by World Economic Forum, April 2024</a:t>
            </a:r>
            <a:endParaRPr i="1" sz="7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Салыстырмалы статистика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4764050" y="2184900"/>
            <a:ext cx="389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109" name="Google Shape;109;p19"/>
          <p:cNvGraphicFramePr/>
          <p:nvPr/>
        </p:nvGraphicFramePr>
        <p:xfrm>
          <a:off x="514025" y="122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{E87D51AE-0C90-4648-AD9F-5D8A986FBF7D}</a:tableStyleId>
              </a:tblPr>
              <a:tblGrid>
                <a:gridCol w="3433525"/>
                <a:gridCol w="2538275"/>
                <a:gridCol w="2300775"/>
              </a:tblGrid>
              <a:tr h="4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Мұғалімдер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Басқа мамандық иелері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Сауалнаға қатысушылар саны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1,439 (K-12)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527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Апталық жұмыс сағаттары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53 сағат 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46 сағат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Жұмыс уақытына көңілі толатындар пайызы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24%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55%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Жалақы мөлшеріне көңілі толатындар пайызы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34%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61%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19"/>
          <p:cNvSpPr txBox="1"/>
          <p:nvPr/>
        </p:nvSpPr>
        <p:spPr>
          <a:xfrm>
            <a:off x="255763" y="3586800"/>
            <a:ext cx="50241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Well-being бойынша көрсеткіштер</a:t>
            </a:r>
            <a:endParaRPr sz="15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2023 жылдың қаңтарында мұғалімдердің 56%-ы жұмыстан қажығанын хабарлады.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Мұғалімдердің 58%-ы жұмысқа байланысты күйзеліс жиі бастан кешіретінін хабарлады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5517463" y="3659425"/>
            <a:ext cx="35274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Қажу мен күйзелістің 3 себебі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Ұзақ жұмыс уақыты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Төмен жалақы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Жеке өмір мен жұмыс балансының бұзылуы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06350" y="4706800"/>
            <a:ext cx="833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chemeClr val="dk2"/>
                </a:solidFill>
              </a:rPr>
              <a:t>Source:</a:t>
            </a:r>
            <a:r>
              <a:rPr i="1" lang="en-GB" sz="800" u="sng">
                <a:solidFill>
                  <a:schemeClr val="hlink"/>
                </a:solidFill>
                <a:hlinkClick r:id="rId3"/>
              </a:rPr>
              <a:t> Steiner, E. D., Woo, A., &amp; Doan, S. (2023). All Work and No Pay: Teachers' Perceptions of Their Pay and Hours Worked</a:t>
            </a:r>
            <a:r>
              <a:rPr i="1" lang="en-GB" sz="800">
                <a:solidFill>
                  <a:schemeClr val="dk1"/>
                </a:solidFill>
              </a:rPr>
              <a:t>. RAND Corporation </a:t>
            </a:r>
            <a:endParaRPr i="1"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Мұғалімдерге сұраныс</a:t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1081825" y="1946675"/>
            <a:ext cx="3183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9,672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2022-2023 оқу жылында ашық болған мұғалімдерге сұраныстартар саны; оның 2,577 орны толтырылдмады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5310375" y="2017475"/>
            <a:ext cx="2742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201 700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2030 жылға қарай бастауыш және орта сынып мұғалімдерге сұраныс күтілуде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1"/>
          <p:cNvGrpSpPr/>
          <p:nvPr/>
        </p:nvGrpSpPr>
        <p:grpSpPr>
          <a:xfrm>
            <a:off x="52913" y="1261400"/>
            <a:ext cx="1601673" cy="1818102"/>
            <a:chOff x="3154233" y="1624183"/>
            <a:chExt cx="1950880" cy="1963817"/>
          </a:xfrm>
        </p:grpSpPr>
        <p:sp>
          <p:nvSpPr>
            <p:cNvPr id="125" name="Google Shape;125;p21"/>
            <p:cNvSpPr/>
            <p:nvPr/>
          </p:nvSpPr>
          <p:spPr>
            <a:xfrm>
              <a:off x="3485703" y="3079470"/>
              <a:ext cx="1294800" cy="92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200">
                  <a:latin typeface="Roboto"/>
                  <a:ea typeface="Roboto"/>
                  <a:cs typeface="Roboto"/>
                  <a:sym typeface="Roboto"/>
                </a:rPr>
                <a:t>2011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21"/>
            <p:cNvSpPr txBox="1"/>
            <p:nvPr/>
          </p:nvSpPr>
          <p:spPr>
            <a:xfrm>
              <a:off x="3422113" y="1624183"/>
              <a:ext cx="1683000" cy="113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latin typeface="Roboto"/>
                  <a:ea typeface="Roboto"/>
                  <a:cs typeface="Roboto"/>
                  <a:sym typeface="Roboto"/>
                </a:rPr>
                <a:t>IBM Watson Computing Thinking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Roboto"/>
                  <a:ea typeface="Roboto"/>
                  <a:cs typeface="Roboto"/>
                  <a:sym typeface="Roboto"/>
                </a:rPr>
                <a:t>Техгнология: NLP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Roboto"/>
                  <a:ea typeface="Roboto"/>
                  <a:cs typeface="Roboto"/>
                  <a:sym typeface="Roboto"/>
                </a:rPr>
                <a:t>Жекелендірілген оқыту, Мәтін генерациялау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8" name="Google Shape;128;p21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29" name="Google Shape;129;p2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0" name="Google Shape;130;p2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31" name="Google Shape;131;p21"/>
          <p:cNvGrpSpPr/>
          <p:nvPr/>
        </p:nvGrpSpPr>
        <p:grpSpPr>
          <a:xfrm>
            <a:off x="1064445" y="2259832"/>
            <a:ext cx="1543528" cy="1869751"/>
            <a:chOff x="1828196" y="2702596"/>
            <a:chExt cx="1928205" cy="2019606"/>
          </a:xfrm>
        </p:grpSpPr>
        <p:sp>
          <p:nvSpPr>
            <p:cNvPr id="132" name="Google Shape;132;p21"/>
            <p:cNvSpPr/>
            <p:nvPr/>
          </p:nvSpPr>
          <p:spPr>
            <a:xfrm>
              <a:off x="2191007" y="3079478"/>
              <a:ext cx="1294800" cy="92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1"/>
            <p:cNvSpPr txBox="1"/>
            <p:nvPr/>
          </p:nvSpPr>
          <p:spPr>
            <a:xfrm>
              <a:off x="18281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200">
                  <a:latin typeface="Roboto"/>
                  <a:ea typeface="Roboto"/>
                  <a:cs typeface="Roboto"/>
                  <a:sym typeface="Roboto"/>
                </a:rPr>
                <a:t>2015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21"/>
            <p:cNvSpPr txBox="1"/>
            <p:nvPr/>
          </p:nvSpPr>
          <p:spPr>
            <a:xfrm>
              <a:off x="2073401" y="3503002"/>
              <a:ext cx="16830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latin typeface="Roboto"/>
                  <a:ea typeface="Roboto"/>
                  <a:cs typeface="Roboto"/>
                  <a:sym typeface="Roboto"/>
                </a:rPr>
                <a:t>Knewton Adaptive Learning Algorithm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Roboto"/>
                  <a:ea typeface="Roboto"/>
                  <a:cs typeface="Roboto"/>
                  <a:sym typeface="Roboto"/>
                </a:rPr>
                <a:t>Data Analytic, 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GB" sz="800">
                  <a:latin typeface="Roboto"/>
                  <a:ea typeface="Roboto"/>
                  <a:cs typeface="Roboto"/>
                  <a:sym typeface="Roboto"/>
                </a:rPr>
                <a:t>Personalised Content, Adaptive Learning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5" name="Google Shape;135;p21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136" name="Google Shape;136;p21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7" name="Google Shape;137;p21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8" name="Google Shape;138;p21"/>
          <p:cNvGrpSpPr/>
          <p:nvPr/>
        </p:nvGrpSpPr>
        <p:grpSpPr>
          <a:xfrm>
            <a:off x="2125938" y="1009612"/>
            <a:ext cx="1572704" cy="2069927"/>
            <a:chOff x="3154233" y="1352175"/>
            <a:chExt cx="1964652" cy="2235825"/>
          </a:xfrm>
        </p:grpSpPr>
        <p:sp>
          <p:nvSpPr>
            <p:cNvPr id="139" name="Google Shape;139;p21"/>
            <p:cNvSpPr/>
            <p:nvPr/>
          </p:nvSpPr>
          <p:spPr>
            <a:xfrm>
              <a:off x="3485729" y="3079477"/>
              <a:ext cx="1294800" cy="924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1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200"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3435886" y="1352175"/>
              <a:ext cx="1683000" cy="13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latin typeface="Roboto"/>
                  <a:ea typeface="Roboto"/>
                  <a:cs typeface="Roboto"/>
                  <a:sym typeface="Roboto"/>
                </a:rPr>
                <a:t>OpenAI ChatGPT 1.0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</a:rPr>
                <a:t>NLP, LLM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</a:rPr>
                <a:t>Мәтінді теңестіру, мағыналық ұқсастық, оқ сауаттаылығы, пайымдау, сезімдерді талдау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2" name="Google Shape;142;p21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43" name="Google Shape;143;p2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4" name="Google Shape;144;p2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45" name="Google Shape;145;p21"/>
          <p:cNvGrpSpPr/>
          <p:nvPr/>
        </p:nvGrpSpPr>
        <p:grpSpPr>
          <a:xfrm>
            <a:off x="3133730" y="2259832"/>
            <a:ext cx="1548976" cy="1787540"/>
            <a:chOff x="4413187" y="2702596"/>
            <a:chExt cx="1935010" cy="1930806"/>
          </a:xfrm>
        </p:grpSpPr>
        <p:sp>
          <p:nvSpPr>
            <p:cNvPr id="146" name="Google Shape;146;p21"/>
            <p:cNvSpPr/>
            <p:nvPr/>
          </p:nvSpPr>
          <p:spPr>
            <a:xfrm>
              <a:off x="4780419" y="3079477"/>
              <a:ext cx="1294800" cy="92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" name="Google Shape;147;p21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148" name="Google Shape;148;p2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9" name="Google Shape;149;p2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" name="Google Shape;150;p21"/>
            <p:cNvSpPr txBox="1"/>
            <p:nvPr/>
          </p:nvSpPr>
          <p:spPr>
            <a:xfrm>
              <a:off x="4413187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200"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21"/>
            <p:cNvSpPr txBox="1"/>
            <p:nvPr/>
          </p:nvSpPr>
          <p:spPr>
            <a:xfrm>
              <a:off x="4665197" y="3503002"/>
              <a:ext cx="1683000" cy="113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latin typeface="Roboto"/>
                  <a:ea typeface="Roboto"/>
                  <a:cs typeface="Roboto"/>
                  <a:sym typeface="Roboto"/>
                </a:rPr>
                <a:t>OpenAI ChatGPT 2.0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</a:rPr>
                <a:t>LLM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</a:rPr>
                <a:t>Сұрақтарға жауап беру, 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</a:rPr>
                <a:t>Бір тілден екінші тілге аудару</a:t>
              </a:r>
              <a:endParaRPr sz="800">
                <a:solidFill>
                  <a:schemeClr val="dk1"/>
                </a:solidFill>
              </a:endParaRPr>
            </a:p>
          </p:txBody>
        </p:sp>
      </p:grpSp>
      <p:grpSp>
        <p:nvGrpSpPr>
          <p:cNvPr id="152" name="Google Shape;152;p21"/>
          <p:cNvGrpSpPr/>
          <p:nvPr/>
        </p:nvGrpSpPr>
        <p:grpSpPr>
          <a:xfrm>
            <a:off x="4170034" y="1028325"/>
            <a:ext cx="1844956" cy="2051213"/>
            <a:chOff x="5707757" y="1372388"/>
            <a:chExt cx="2304754" cy="2215612"/>
          </a:xfrm>
        </p:grpSpPr>
        <p:sp>
          <p:nvSpPr>
            <p:cNvPr id="153" name="Google Shape;153;p21"/>
            <p:cNvSpPr/>
            <p:nvPr/>
          </p:nvSpPr>
          <p:spPr>
            <a:xfrm>
              <a:off x="6075110" y="3079477"/>
              <a:ext cx="1294800" cy="92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" name="Google Shape;154;p21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55" name="Google Shape;155;p2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6" name="Google Shape;156;p2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" name="Google Shape;157;p21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200"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21"/>
            <p:cNvSpPr txBox="1"/>
            <p:nvPr/>
          </p:nvSpPr>
          <p:spPr>
            <a:xfrm>
              <a:off x="5978511" y="1372388"/>
              <a:ext cx="2034000" cy="13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latin typeface="Roboto"/>
                  <a:ea typeface="Roboto"/>
                  <a:cs typeface="Roboto"/>
                  <a:sym typeface="Roboto"/>
                </a:rPr>
                <a:t>OpenAI ChatGPT 3.0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>
                  <a:solidFill>
                    <a:schemeClr val="dk1"/>
                  </a:solidFill>
                </a:rPr>
                <a:t>Тілді түсіну; адамның нені меңзеп тұрғанын ұғыну;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>
                  <a:solidFill>
                    <a:schemeClr val="dk1"/>
                  </a:solidFill>
                </a:rPr>
                <a:t>Барынша пайдалы және түсінікті жауаптарды генерациялау.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</a:endParaRPr>
            </a:p>
          </p:txBody>
        </p:sp>
      </p:grpSp>
      <p:grpSp>
        <p:nvGrpSpPr>
          <p:cNvPr id="159" name="Google Shape;159;p21"/>
          <p:cNvGrpSpPr/>
          <p:nvPr/>
        </p:nvGrpSpPr>
        <p:grpSpPr>
          <a:xfrm>
            <a:off x="5207673" y="2259832"/>
            <a:ext cx="1715021" cy="1614786"/>
            <a:chOff x="7003996" y="2702596"/>
            <a:chExt cx="2142437" cy="1744206"/>
          </a:xfrm>
        </p:grpSpPr>
        <p:sp>
          <p:nvSpPr>
            <p:cNvPr id="160" name="Google Shape;160;p21"/>
            <p:cNvSpPr/>
            <p:nvPr/>
          </p:nvSpPr>
          <p:spPr>
            <a:xfrm>
              <a:off x="7369832" y="3079478"/>
              <a:ext cx="1776600" cy="92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" name="Google Shape;161;p21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162" name="Google Shape;162;p2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3" name="Google Shape;163;p2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" name="Google Shape;164;p21"/>
            <p:cNvSpPr txBox="1"/>
            <p:nvPr/>
          </p:nvSpPr>
          <p:spPr>
            <a:xfrm>
              <a:off x="70039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200"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21"/>
            <p:cNvSpPr txBox="1"/>
            <p:nvPr/>
          </p:nvSpPr>
          <p:spPr>
            <a:xfrm>
              <a:off x="725696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OpenAI ChatGPT 3.5</a:t>
              </a:r>
              <a:endParaRPr b="1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Сөйлесу чаты: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табиғи тілді, кодты түсіну және сәйкесінше генерациялау;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Сыпайы жауап беру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" name="Google Shape;166;p21"/>
          <p:cNvGrpSpPr/>
          <p:nvPr/>
        </p:nvGrpSpPr>
        <p:grpSpPr>
          <a:xfrm>
            <a:off x="6576059" y="966937"/>
            <a:ext cx="1563995" cy="2112602"/>
            <a:chOff x="5707757" y="1306080"/>
            <a:chExt cx="1953773" cy="2281920"/>
          </a:xfrm>
        </p:grpSpPr>
        <p:sp>
          <p:nvSpPr>
            <p:cNvPr id="167" name="Google Shape;167;p21"/>
            <p:cNvSpPr/>
            <p:nvPr/>
          </p:nvSpPr>
          <p:spPr>
            <a:xfrm>
              <a:off x="6075110" y="3079478"/>
              <a:ext cx="1294800" cy="92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" name="Google Shape;168;p21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69" name="Google Shape;169;p2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0" name="Google Shape;170;p2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1" name="Google Shape;171;p21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200">
                  <a:latin typeface="Roboto"/>
                  <a:ea typeface="Roboto"/>
                  <a:cs typeface="Roboto"/>
                  <a:sym typeface="Roboto"/>
                </a:rPr>
                <a:t>2023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5978530" y="1306080"/>
              <a:ext cx="1683000" cy="15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OpenAI ChatGPT 4.0</a:t>
              </a:r>
              <a:endParaRPr b="1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Мәтінмәндік терезе, деректерге сүйенген сенімді ақпараттар ұсыну, сирек галлюцинациялар; мультимодальдылық (мәтін, сурет, бейне, аудио, код)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3" name="Google Shape;173;p21"/>
          <p:cNvGrpSpPr/>
          <p:nvPr/>
        </p:nvGrpSpPr>
        <p:grpSpPr>
          <a:xfrm>
            <a:off x="7613698" y="2259832"/>
            <a:ext cx="1715021" cy="1614786"/>
            <a:chOff x="7003996" y="2702596"/>
            <a:chExt cx="2142437" cy="1744206"/>
          </a:xfrm>
        </p:grpSpPr>
        <p:sp>
          <p:nvSpPr>
            <p:cNvPr id="174" name="Google Shape;174;p21"/>
            <p:cNvSpPr/>
            <p:nvPr/>
          </p:nvSpPr>
          <p:spPr>
            <a:xfrm>
              <a:off x="7369832" y="3079478"/>
              <a:ext cx="1776600" cy="92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Google Shape;175;p21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176" name="Google Shape;176;p2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7" name="Google Shape;177;p2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8" name="Google Shape;178;p21"/>
            <p:cNvSpPr txBox="1"/>
            <p:nvPr/>
          </p:nvSpPr>
          <p:spPr>
            <a:xfrm>
              <a:off x="7003996" y="2702596"/>
              <a:ext cx="745800" cy="39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200">
                  <a:latin typeface="Roboto"/>
                  <a:ea typeface="Roboto"/>
                  <a:cs typeface="Roboto"/>
                  <a:sym typeface="Roboto"/>
                </a:rPr>
                <a:t>2024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725696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OpenAI ChatGPT 4o</a:t>
              </a:r>
              <a:endParaRPr b="1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Google </a:t>
              </a:r>
              <a:r>
                <a:rPr b="1" lang="en-GB" sz="800">
                  <a:latin typeface="Roboto"/>
                  <a:ea typeface="Roboto"/>
                  <a:cs typeface="Roboto"/>
                  <a:sym typeface="Roboto"/>
                </a:rPr>
                <a:t>Gemini 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latin typeface="Roboto"/>
                  <a:ea typeface="Roboto"/>
                  <a:cs typeface="Roboto"/>
                  <a:sym typeface="Roboto"/>
                </a:rPr>
                <a:t>Mistral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Roboto"/>
                  <a:ea typeface="Roboto"/>
                  <a:cs typeface="Roboto"/>
                  <a:sym typeface="Roboto"/>
                </a:rPr>
                <a:t>Жоғары есте сақтау қабілеті, жылдамдық, мультимодальдық, мультитілдік, жоғары этика.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0" name="Google Shape;180;p21"/>
          <p:cNvSpPr txBox="1"/>
          <p:nvPr/>
        </p:nvSpPr>
        <p:spPr>
          <a:xfrm>
            <a:off x="147250" y="4163500"/>
            <a:ext cx="4753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chemeClr val="dk2"/>
                </a:solidFill>
              </a:rPr>
              <a:t>S</a:t>
            </a:r>
            <a:r>
              <a:rPr i="1" lang="en-GB" sz="800">
                <a:solidFill>
                  <a:schemeClr val="dk2"/>
                </a:solidFill>
              </a:rPr>
              <a:t>ources</a:t>
            </a:r>
            <a:r>
              <a:rPr i="1" lang="en-GB" sz="800">
                <a:solidFill>
                  <a:schemeClr val="dk2"/>
                </a:solidFill>
              </a:rPr>
              <a:t>: </a:t>
            </a:r>
            <a:endParaRPr i="1"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 u="sng">
                <a:solidFill>
                  <a:schemeClr val="hlink"/>
                </a:solidFill>
                <a:hlinkClick r:id="rId3"/>
              </a:rPr>
              <a:t>https://aicamp.so/blog/the-evolution-of-chatgpt-a-comprehensive-overview</a:t>
            </a:r>
            <a:endParaRPr i="1"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 u="sng">
                <a:solidFill>
                  <a:schemeClr val="hlink"/>
                </a:solidFill>
                <a:hlinkClick r:id="rId4"/>
              </a:rPr>
              <a:t>https://365datascience.com/trending/the-evolution-of-chatgpt-history-and-future/</a:t>
            </a:r>
            <a:endParaRPr i="1"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chemeClr val="dk2"/>
                </a:solidFill>
              </a:rPr>
              <a:t>https://www.technologyreview.com/2023/03/03/1069311/inside-story-oral-history-how-chatgpt-built-openai/</a:t>
            </a:r>
            <a:endParaRPr i="1" sz="800">
              <a:solidFill>
                <a:schemeClr val="dk2"/>
              </a:solidFill>
            </a:endParaRPr>
          </a:p>
        </p:txBody>
      </p:sp>
      <p:sp>
        <p:nvSpPr>
          <p:cNvPr id="181" name="Google Shape;181;p21"/>
          <p:cNvSpPr txBox="1"/>
          <p:nvPr>
            <p:ph type="title"/>
          </p:nvPr>
        </p:nvSpPr>
        <p:spPr>
          <a:xfrm>
            <a:off x="229175" y="16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20"/>
              <a:t>Жасанды интеллектің даму эволюциясы</a:t>
            </a:r>
            <a:endParaRPr sz="2320"/>
          </a:p>
        </p:txBody>
      </p:sp>
      <p:sp>
        <p:nvSpPr>
          <p:cNvPr id="182" name="Google Shape;182;p21"/>
          <p:cNvSpPr txBox="1"/>
          <p:nvPr/>
        </p:nvSpPr>
        <p:spPr>
          <a:xfrm>
            <a:off x="339600" y="464200"/>
            <a:ext cx="5675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20">
                <a:solidFill>
                  <a:schemeClr val="dk1"/>
                </a:solidFill>
              </a:rPr>
              <a:t> (білім беру саласындағы қолданыс тұрғысынан)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