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2" r:id="rId6"/>
    <p:sldId id="259" r:id="rId7"/>
    <p:sldId id="261" r:id="rId8"/>
    <p:sldId id="262" r:id="rId9"/>
    <p:sldId id="263" r:id="rId10"/>
    <p:sldId id="271" r:id="rId11"/>
    <p:sldId id="269" r:id="rId12"/>
    <p:sldId id="268" r:id="rId13"/>
    <p:sldId id="266" r:id="rId14"/>
    <p:sldId id="264" r:id="rId15"/>
    <p:sldId id="270" r:id="rId1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4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7A9EA-51D5-42D6-9B88-4EC6B490617F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1E57-6E48-4BDA-AB40-8A2AA0980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7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8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gamma.app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.png"/><Relationship Id="rId4" Type="http://schemas.openxmlformats.org/officeDocument/2006/relationships/image" Target="../media/image36.png"/><Relationship Id="rId9" Type="http://schemas.openxmlformats.org/officeDocument/2006/relationships/hyperlink" Target="https://gamma.ap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3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69318" y="202406"/>
            <a:ext cx="7934325" cy="39123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162"/>
              </a:lnSpc>
              <a:buNone/>
            </a:pPr>
            <a:r>
              <a:rPr lang="en-US" sz="4929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Білім беруде жасанды интеллектті пайдалану, білім беру платформаларын тиімді қолдану</a:t>
            </a:r>
            <a:endParaRPr lang="en-US" sz="4929" dirty="0"/>
          </a:p>
        </p:txBody>
      </p:sp>
      <p:sp>
        <p:nvSpPr>
          <p:cNvPr id="6" name="Text 2"/>
          <p:cNvSpPr/>
          <p:nvPr/>
        </p:nvSpPr>
        <p:spPr>
          <a:xfrm>
            <a:off x="6106789" y="5022116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177"/>
              </a:lnSpc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Қайым Мұхамедханов атындағы №90 гимназия математика пәні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мұғалімі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177"/>
              </a:lnSpc>
            </a:pPr>
            <a:r>
              <a:rPr lang="en-US" sz="20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Нугумарова</a:t>
            </a:r>
            <a:r>
              <a:rPr lang="en-US" sz="20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Дина</a:t>
            </a: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Кенесовна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177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091238" y="6062305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106789" y="5841206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№71 мектеп-лицей информатика пәні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мұғалімі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272525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177"/>
              </a:lnSpc>
              <a:buNone/>
            </a:pPr>
            <a:r>
              <a:rPr lang="en-US" sz="20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Кулбасова</a:t>
            </a:r>
            <a:r>
              <a:rPr lang="en-US" sz="20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Рая</a:t>
            </a: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Серікқызы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99946" y="921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5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Кері байланыс</a:t>
            </a:r>
            <a:endParaRPr lang="ru-RU" sz="5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avatars.mds.yandex.net/i?id=8267f818025be0cfbb60add0398dca627fcc523135fad869-121541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36" y="2078143"/>
            <a:ext cx="5435327" cy="40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95049e0fd2cae238489af7b01a22bd8051fc8594-849833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4"/>
            <a:ext cx="457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502" y="867757"/>
            <a:ext cx="857777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Ментиметр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Mentimeter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презентациялар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викториналар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платформа.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Ментиметрдің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аудитория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квиза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аласыз.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Қатысушыларға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872" y="1772"/>
            <a:ext cx="5391527" cy="82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09" y="2180392"/>
            <a:ext cx="4965263" cy="3868817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517243" y="2253972"/>
            <a:ext cx="22860" cy="5402223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8" name="Shape 3"/>
          <p:cNvSpPr/>
          <p:nvPr/>
        </p:nvSpPr>
        <p:spPr>
          <a:xfrm>
            <a:off x="6740307" y="2711410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9" name="Shape 4"/>
          <p:cNvSpPr/>
          <p:nvPr/>
        </p:nvSpPr>
        <p:spPr>
          <a:xfrm>
            <a:off x="6278067" y="1604467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341733" y="1610631"/>
            <a:ext cx="300694" cy="948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1</a:t>
            </a:r>
            <a:endParaRPr lang="en-US" sz="2585" dirty="0"/>
          </a:p>
        </p:txBody>
      </p:sp>
      <p:sp>
        <p:nvSpPr>
          <p:cNvPr id="13" name="Shape 8"/>
          <p:cNvSpPr/>
          <p:nvPr/>
        </p:nvSpPr>
        <p:spPr>
          <a:xfrm>
            <a:off x="6738842" y="3440861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4" name="Shape 9"/>
          <p:cNvSpPr/>
          <p:nvPr/>
        </p:nvSpPr>
        <p:spPr>
          <a:xfrm>
            <a:off x="6249487" y="2324725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408284" y="2407061"/>
            <a:ext cx="18621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2</a:t>
            </a:r>
            <a:endParaRPr lang="en-US" sz="2585" dirty="0"/>
          </a:p>
        </p:txBody>
      </p:sp>
      <p:sp>
        <p:nvSpPr>
          <p:cNvPr id="18" name="Shape 13"/>
          <p:cNvSpPr/>
          <p:nvPr/>
        </p:nvSpPr>
        <p:spPr>
          <a:xfrm>
            <a:off x="6738841" y="4317028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9" name="Shape 14"/>
          <p:cNvSpPr/>
          <p:nvPr/>
        </p:nvSpPr>
        <p:spPr>
          <a:xfrm>
            <a:off x="6271320" y="3252978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423722" y="3317827"/>
            <a:ext cx="203625" cy="1005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3</a:t>
            </a:r>
            <a:endParaRPr lang="en-US" sz="2585" dirty="0"/>
          </a:p>
        </p:txBody>
      </p:sp>
      <p:pic>
        <p:nvPicPr>
          <p:cNvPr id="23" name="Image 3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24" name="Shape 3"/>
          <p:cNvSpPr/>
          <p:nvPr/>
        </p:nvSpPr>
        <p:spPr>
          <a:xfrm>
            <a:off x="6709823" y="4945874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25" name="Shape 4"/>
          <p:cNvSpPr/>
          <p:nvPr/>
        </p:nvSpPr>
        <p:spPr>
          <a:xfrm>
            <a:off x="6232652" y="4052094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6" name="Text 5"/>
          <p:cNvSpPr/>
          <p:nvPr/>
        </p:nvSpPr>
        <p:spPr>
          <a:xfrm>
            <a:off x="6427883" y="4114800"/>
            <a:ext cx="112220" cy="4421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4</a:t>
            </a:r>
            <a:endParaRPr lang="en-US" sz="2585" dirty="0"/>
          </a:p>
        </p:txBody>
      </p:sp>
      <p:sp>
        <p:nvSpPr>
          <p:cNvPr id="27" name="Shape 8"/>
          <p:cNvSpPr/>
          <p:nvPr/>
        </p:nvSpPr>
        <p:spPr>
          <a:xfrm>
            <a:off x="6708358" y="5675325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28" name="Shape 9"/>
          <p:cNvSpPr/>
          <p:nvPr/>
        </p:nvSpPr>
        <p:spPr>
          <a:xfrm>
            <a:off x="6282749" y="4846649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9" name="Text 10"/>
          <p:cNvSpPr/>
          <p:nvPr/>
        </p:nvSpPr>
        <p:spPr>
          <a:xfrm>
            <a:off x="6454570" y="4912314"/>
            <a:ext cx="18621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5</a:t>
            </a:r>
            <a:endParaRPr lang="en-US" sz="2585" dirty="0"/>
          </a:p>
        </p:txBody>
      </p:sp>
      <p:sp>
        <p:nvSpPr>
          <p:cNvPr id="30" name="Shape 13"/>
          <p:cNvSpPr/>
          <p:nvPr/>
        </p:nvSpPr>
        <p:spPr>
          <a:xfrm>
            <a:off x="6708357" y="6326404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31" name="Shape 14"/>
          <p:cNvSpPr/>
          <p:nvPr/>
        </p:nvSpPr>
        <p:spPr>
          <a:xfrm>
            <a:off x="6243931" y="5708687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32" name="Text 15"/>
          <p:cNvSpPr/>
          <p:nvPr/>
        </p:nvSpPr>
        <p:spPr>
          <a:xfrm>
            <a:off x="6398181" y="5822397"/>
            <a:ext cx="137928" cy="1156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6</a:t>
            </a:r>
            <a:endParaRPr lang="en-US" sz="2585" dirty="0"/>
          </a:p>
        </p:txBody>
      </p:sp>
      <p:sp>
        <p:nvSpPr>
          <p:cNvPr id="36" name="object 2"/>
          <p:cNvSpPr txBox="1"/>
          <p:nvPr>
            <p:custDataLst>
              <p:tags r:id="rId1"/>
            </p:custDataLst>
          </p:nvPr>
        </p:nvSpPr>
        <p:spPr>
          <a:xfrm>
            <a:off x="6896845" y="690795"/>
            <a:ext cx="8764397" cy="5960927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3335">
              <a:lnSpc>
                <a:spcPct val="76900"/>
              </a:lnSpc>
              <a:spcBef>
                <a:spcPts val="825"/>
              </a:spcBef>
            </a:pPr>
            <a:endParaRPr lang="kk-KZ" sz="2800" b="1" dirty="0">
              <a:latin typeface="ALSSchlangesans" pitchFamily="50" charset="0"/>
              <a:cs typeface="Times New Roman" panose="02020603050405020304" pitchFamily="18" charset="0"/>
            </a:endParaRPr>
          </a:p>
          <a:p>
            <a:pPr marL="12700" marR="13335">
              <a:lnSpc>
                <a:spcPct val="76900"/>
              </a:lnSpc>
              <a:spcBef>
                <a:spcPts val="825"/>
              </a:spcBef>
            </a:pPr>
            <a:endParaRPr sz="3150" b="1" dirty="0" smtClean="0">
              <a:latin typeface="ALSSchlangesans" pitchFamily="50" charset="0"/>
              <a:cs typeface="Roboto Medium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</a:t>
            </a:r>
            <a:r>
              <a:rPr lang="ru-RU" sz="2800" b="1" dirty="0" err="1" smtClean="0">
                <a:latin typeface="ALSSchlangesans" pitchFamily="50" charset="0"/>
              </a:rPr>
              <a:t>ы</a:t>
            </a:r>
            <a:r>
              <a:rPr lang="ru-RU" sz="2800" b="1" dirty="0" smtClean="0">
                <a:latin typeface="ALSSchlangesans" pitchFamily="50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үнемдейді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Жекешелендірілген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Объективті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(дәл, шынайы бағалайды)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ALSSchlangesans" pitchFamily="50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42496" y="581374"/>
            <a:ext cx="934218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14"/>
              </a:lnSpc>
            </a:pPr>
            <a:r>
              <a:rPr lang="en-US" sz="3200" b="1" dirty="0" err="1">
                <a:latin typeface="Kanit" pitchFamily="34" charset="0"/>
                <a:ea typeface="Kanit" pitchFamily="34" charset="-122"/>
                <a:cs typeface="Kanit" pitchFamily="34" charset="-120"/>
              </a:rPr>
              <a:t>Білім</a:t>
            </a:r>
            <a:r>
              <a:rPr lang="en-US" sz="3200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3200" b="1" dirty="0" err="1">
                <a:latin typeface="Kanit" pitchFamily="34" charset="0"/>
                <a:ea typeface="Kanit" pitchFamily="34" charset="-122"/>
                <a:cs typeface="Kanit" pitchFamily="34" charset="-120"/>
              </a:rPr>
              <a:t>берудегі</a:t>
            </a:r>
            <a:r>
              <a:rPr lang="en-US" sz="3200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3200" b="1" dirty="0" err="1">
                <a:latin typeface="Kanit" pitchFamily="34" charset="0"/>
                <a:ea typeface="Kanit" pitchFamily="34" charset="-122"/>
                <a:cs typeface="Kanit" pitchFamily="34" charset="-120"/>
              </a:rPr>
              <a:t>жасанды</a:t>
            </a:r>
            <a:r>
              <a:rPr lang="en-US" sz="3200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3200" b="1" dirty="0" err="1" smtClean="0">
                <a:latin typeface="Kanit" pitchFamily="34" charset="0"/>
                <a:ea typeface="Kanit" pitchFamily="34" charset="-122"/>
                <a:cs typeface="Kanit" pitchFamily="34" charset="-120"/>
              </a:rPr>
              <a:t>интеллект</a:t>
            </a:r>
            <a:endParaRPr lang="kk-KZ" sz="3200" b="1" dirty="0">
              <a:latin typeface="Kanit" pitchFamily="34" charset="0"/>
              <a:ea typeface="Kanit" pitchFamily="34" charset="-122"/>
              <a:cs typeface="Kanit" pitchFamily="34" charset="-120"/>
            </a:endParaRPr>
          </a:p>
          <a:p>
            <a:pPr algn="ctr">
              <a:lnSpc>
                <a:spcPts val="3214"/>
              </a:lnSpc>
            </a:pPr>
            <a:r>
              <a:rPr lang="en-US" sz="3200" b="1" dirty="0" err="1" smtClean="0">
                <a:latin typeface="Kanit" pitchFamily="34" charset="0"/>
                <a:ea typeface="Kanit" pitchFamily="34" charset="-122"/>
                <a:cs typeface="Kanit" pitchFamily="34" charset="-120"/>
              </a:rPr>
              <a:t>артықшылықтары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4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39526" y="694922"/>
            <a:ext cx="14630400" cy="8356209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09" y="2180392"/>
            <a:ext cx="4965263" cy="386881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424493" y="384333"/>
            <a:ext cx="7684770" cy="6840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2700" marR="13335">
              <a:lnSpc>
                <a:spcPct val="76900"/>
              </a:lnSpc>
              <a:spcBef>
                <a:spcPts val="825"/>
              </a:spcBef>
            </a:pPr>
            <a:r>
              <a:rPr lang="ru-RU" sz="44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ЖИ</a:t>
            </a:r>
            <a:r>
              <a:rPr lang="kk-KZ" sz="44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кемшіліктері:</a:t>
            </a:r>
          </a:p>
        </p:txBody>
      </p:sp>
      <p:sp>
        <p:nvSpPr>
          <p:cNvPr id="7" name="Shape 2"/>
          <p:cNvSpPr/>
          <p:nvPr/>
        </p:nvSpPr>
        <p:spPr>
          <a:xfrm>
            <a:off x="6517243" y="2253972"/>
            <a:ext cx="22860" cy="5402223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8" name="Shape 3"/>
          <p:cNvSpPr/>
          <p:nvPr/>
        </p:nvSpPr>
        <p:spPr>
          <a:xfrm>
            <a:off x="6740307" y="2711410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9" name="Shape 4"/>
          <p:cNvSpPr/>
          <p:nvPr/>
        </p:nvSpPr>
        <p:spPr>
          <a:xfrm>
            <a:off x="6223873" y="1749831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382702" y="1840811"/>
            <a:ext cx="14049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1</a:t>
            </a:r>
            <a:endParaRPr lang="en-US" sz="2585" dirty="0"/>
          </a:p>
        </p:txBody>
      </p:sp>
      <p:sp>
        <p:nvSpPr>
          <p:cNvPr id="11" name="Text 6"/>
          <p:cNvSpPr/>
          <p:nvPr/>
        </p:nvSpPr>
        <p:spPr>
          <a:xfrm>
            <a:off x="7121888" y="1674333"/>
            <a:ext cx="4100751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800" b="1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Шығындар</a:t>
            </a:r>
            <a:r>
              <a:rPr lang="ru-RU" sz="2800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(ЖИ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негізіндегі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платформалардың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көпшілігі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ақылы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6738842" y="3440861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4" name="Shape 9"/>
          <p:cNvSpPr/>
          <p:nvPr/>
        </p:nvSpPr>
        <p:spPr>
          <a:xfrm>
            <a:off x="6305609" y="2452370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435566" y="2490775"/>
            <a:ext cx="186214" cy="851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2</a:t>
            </a:r>
            <a:endParaRPr lang="en-US" sz="2585" dirty="0"/>
          </a:p>
        </p:txBody>
      </p:sp>
      <p:sp>
        <p:nvSpPr>
          <p:cNvPr id="16" name="Text 11"/>
          <p:cNvSpPr/>
          <p:nvPr/>
        </p:nvSpPr>
        <p:spPr>
          <a:xfrm>
            <a:off x="7045106" y="2366496"/>
            <a:ext cx="3158609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kk-KZ" sz="28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Қолдану мүмкіндігінің </a:t>
            </a:r>
            <a:r>
              <a:rPr lang="kk-KZ" sz="2800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шектеулілігі</a:t>
            </a:r>
          </a:p>
          <a:p>
            <a:r>
              <a:rPr lang="kk-KZ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(мысалы </a:t>
            </a:r>
            <a:r>
              <a:rPr lang="kk-KZ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тілдік)</a:t>
            </a:r>
          </a:p>
        </p:txBody>
      </p:sp>
      <p:sp>
        <p:nvSpPr>
          <p:cNvPr id="18" name="Shape 13"/>
          <p:cNvSpPr/>
          <p:nvPr/>
        </p:nvSpPr>
        <p:spPr>
          <a:xfrm>
            <a:off x="6738841" y="4317028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9" name="Shape 14"/>
          <p:cNvSpPr/>
          <p:nvPr/>
        </p:nvSpPr>
        <p:spPr>
          <a:xfrm>
            <a:off x="6320841" y="3187653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509616" y="3272267"/>
            <a:ext cx="45719" cy="787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3</a:t>
            </a:r>
            <a:endParaRPr lang="en-US" sz="2585" dirty="0"/>
          </a:p>
        </p:txBody>
      </p:sp>
      <p:sp>
        <p:nvSpPr>
          <p:cNvPr id="21" name="Text 16"/>
          <p:cNvSpPr/>
          <p:nvPr/>
        </p:nvSpPr>
        <p:spPr>
          <a:xfrm>
            <a:off x="7054806" y="3174127"/>
            <a:ext cx="3720227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800" b="1" dirty="0" err="1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Этикалық</a:t>
            </a:r>
            <a:r>
              <a:rPr lang="ru-RU" sz="28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мәселелер</a:t>
            </a:r>
            <a:r>
              <a:rPr lang="ru-RU" sz="2800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(ЖИ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қолдануда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этикалық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нормаларды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</p:txBody>
      </p:sp>
      <p:pic>
        <p:nvPicPr>
          <p:cNvPr id="23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24" name="Shape 3"/>
          <p:cNvSpPr/>
          <p:nvPr/>
        </p:nvSpPr>
        <p:spPr>
          <a:xfrm>
            <a:off x="6709823" y="4945874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25" name="Shape 4"/>
          <p:cNvSpPr/>
          <p:nvPr/>
        </p:nvSpPr>
        <p:spPr>
          <a:xfrm>
            <a:off x="6235622" y="4158904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6" name="Text 5"/>
          <p:cNvSpPr/>
          <p:nvPr/>
        </p:nvSpPr>
        <p:spPr>
          <a:xfrm>
            <a:off x="6399606" y="4222190"/>
            <a:ext cx="94779" cy="483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4</a:t>
            </a:r>
            <a:endParaRPr lang="en-US" sz="2585" dirty="0"/>
          </a:p>
        </p:txBody>
      </p:sp>
      <p:sp>
        <p:nvSpPr>
          <p:cNvPr id="27" name="Shape 8"/>
          <p:cNvSpPr/>
          <p:nvPr/>
        </p:nvSpPr>
        <p:spPr>
          <a:xfrm>
            <a:off x="6708358" y="5675325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28" name="Shape 9"/>
          <p:cNvSpPr/>
          <p:nvPr/>
        </p:nvSpPr>
        <p:spPr>
          <a:xfrm>
            <a:off x="6269854" y="5091016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9" name="Text 10"/>
          <p:cNvSpPr/>
          <p:nvPr/>
        </p:nvSpPr>
        <p:spPr>
          <a:xfrm>
            <a:off x="6407229" y="5146485"/>
            <a:ext cx="18621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5</a:t>
            </a:r>
            <a:endParaRPr lang="en-US" sz="2585" dirty="0"/>
          </a:p>
        </p:txBody>
      </p:sp>
      <p:sp>
        <p:nvSpPr>
          <p:cNvPr id="30" name="Shape 13"/>
          <p:cNvSpPr/>
          <p:nvPr/>
        </p:nvSpPr>
        <p:spPr>
          <a:xfrm>
            <a:off x="6708357" y="6326404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31" name="Shape 14"/>
          <p:cNvSpPr/>
          <p:nvPr/>
        </p:nvSpPr>
        <p:spPr>
          <a:xfrm>
            <a:off x="6269853" y="5827773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32" name="Text 15"/>
          <p:cNvSpPr/>
          <p:nvPr/>
        </p:nvSpPr>
        <p:spPr>
          <a:xfrm>
            <a:off x="6424493" y="5928467"/>
            <a:ext cx="185857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ru-RU" sz="2585" b="1" dirty="0">
                <a:solidFill>
                  <a:srgbClr val="272525"/>
                </a:solidFill>
                <a:ea typeface="Petrona" pitchFamily="34" charset="-122"/>
              </a:rPr>
              <a:t>6</a:t>
            </a:r>
            <a:endParaRPr lang="en-US" sz="2585" dirty="0"/>
          </a:p>
        </p:txBody>
      </p:sp>
      <p:sp>
        <p:nvSpPr>
          <p:cNvPr id="33" name="Text 16"/>
          <p:cNvSpPr/>
          <p:nvPr/>
        </p:nvSpPr>
        <p:spPr>
          <a:xfrm>
            <a:off x="6993492" y="4072752"/>
            <a:ext cx="3720227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800" b="1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Қауіпсіздік</a:t>
            </a:r>
            <a:r>
              <a:rPr lang="ru-RU" sz="2800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Деректерді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жинайды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өңдейді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бұл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құпиялылық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қауіпсіздік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мәселесін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туындатуы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мүмкін</a:t>
            </a:r>
            <a:r>
              <a:rPr lang="ru-RU" sz="2000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) </a:t>
            </a:r>
            <a:endParaRPr lang="ru-RU" sz="2000" dirty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</p:txBody>
      </p:sp>
      <p:sp>
        <p:nvSpPr>
          <p:cNvPr id="34" name="Text 16"/>
          <p:cNvSpPr/>
          <p:nvPr/>
        </p:nvSpPr>
        <p:spPr>
          <a:xfrm>
            <a:off x="7073164" y="5149262"/>
            <a:ext cx="3720227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800" b="1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Тәуелділік</a:t>
            </a:r>
            <a:r>
              <a:rPr lang="ru-RU" sz="2800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(ЖИ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жүйелеріне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тым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сену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тәуелділікке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әкелуі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</p:txBody>
      </p:sp>
      <p:sp>
        <p:nvSpPr>
          <p:cNvPr id="35" name="Text 16"/>
          <p:cNvSpPr/>
          <p:nvPr/>
        </p:nvSpPr>
        <p:spPr>
          <a:xfrm>
            <a:off x="7045106" y="5765810"/>
            <a:ext cx="3720227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ru-RU" sz="2800" b="1" dirty="0" err="1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Адамзат</a:t>
            </a:r>
            <a:r>
              <a:rPr lang="ru-RU" sz="28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құндылықтарынан</a:t>
            </a:r>
            <a:r>
              <a:rPr lang="ru-RU" sz="2800" b="1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алшақтау</a:t>
            </a:r>
            <a:endParaRPr lang="ru-RU" sz="2800" b="1" dirty="0" smtClean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(ЖИ жүйелері ережелер мен деректер негізінде жұмыс істейді,</a:t>
            </a:r>
          </a:p>
          <a:p>
            <a:r>
              <a:rPr lang="kk-KZ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 ол </a:t>
            </a:r>
            <a:r>
              <a:rPr lang="kk-KZ" dirty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адамның </a:t>
            </a:r>
            <a:r>
              <a:rPr lang="kk-KZ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эмоциясы және адами құндылықтарды түсіне алмауы мүмкін</a:t>
            </a:r>
            <a:r>
              <a:rPr lang="kk-KZ" b="1" dirty="0" smtClean="0">
                <a:latin typeface="Times New Roman" panose="02020603050405020304" pitchFamily="18" charset="0"/>
                <a:ea typeface="Petrona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Petron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23063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507" y="2495431"/>
            <a:ext cx="4995386" cy="323873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19470" y="146210"/>
            <a:ext cx="8624530" cy="128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73"/>
              </a:lnSpc>
              <a:buNone/>
            </a:pPr>
            <a:r>
              <a:rPr lang="en-US" sz="4058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Білім беруде жасанды </a:t>
            </a:r>
            <a:r>
              <a:rPr lang="en-US" sz="4058" b="1" dirty="0" err="1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интеллектті</a:t>
            </a:r>
            <a:r>
              <a:rPr lang="en-US" sz="4058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 </a:t>
            </a:r>
            <a:r>
              <a:rPr lang="kk-KZ" sz="4058" b="1" dirty="0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тиімді  </a:t>
            </a:r>
            <a:r>
              <a:rPr lang="en-US" sz="4058" b="1" dirty="0" err="1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пайдалану</a:t>
            </a:r>
            <a:endParaRPr lang="en-US" sz="4058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88" y="1386659"/>
            <a:ext cx="981670" cy="1570673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1836453" y="1697680"/>
            <a:ext cx="2576989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kk-KZ" sz="2800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Мақсаттарды анықтау</a:t>
            </a:r>
            <a:endParaRPr lang="en-US" sz="2800" dirty="0"/>
          </a:p>
        </p:txBody>
      </p:sp>
      <p:sp>
        <p:nvSpPr>
          <p:cNvPr id="9" name="Text 3"/>
          <p:cNvSpPr/>
          <p:nvPr/>
        </p:nvSpPr>
        <p:spPr>
          <a:xfrm>
            <a:off x="1941433" y="2138481"/>
            <a:ext cx="6493669" cy="628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5"/>
              </a:lnSpc>
            </a:pP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Әр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платформасын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қолданудың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endParaRPr lang="kk-KZ" sz="2000" dirty="0">
              <a:solidFill>
                <a:srgbClr val="2C3249"/>
              </a:solidFill>
              <a:latin typeface="Times New Roman" panose="02020603050405020304" pitchFamily="18" charset="0"/>
              <a:ea typeface="Martel Sans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85"/>
              </a:lnSpc>
            </a:pP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нақты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мақсаттарын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белгілеу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52" y="2277483"/>
            <a:ext cx="981670" cy="157067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836453" y="2919532"/>
            <a:ext cx="5239583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kk-KZ" sz="2800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Тиісті платформаны таңдау</a:t>
            </a:r>
            <a:endParaRPr lang="en-US" sz="2800" dirty="0"/>
          </a:p>
        </p:txBody>
      </p:sp>
      <p:sp>
        <p:nvSpPr>
          <p:cNvPr id="12" name="Text 5"/>
          <p:cNvSpPr/>
          <p:nvPr/>
        </p:nvSpPr>
        <p:spPr>
          <a:xfrm>
            <a:off x="1941433" y="3241596"/>
            <a:ext cx="6493669" cy="628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5"/>
              </a:lnSpc>
            </a:pP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Оқушылардың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жас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ерекшелігі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мен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пәндік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қажеттіліктеріне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келетін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платформаларды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таңдау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70" y="3272251"/>
            <a:ext cx="981670" cy="157067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896580" y="3991737"/>
            <a:ext cx="3919004" cy="287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kk-KZ" sz="2800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Интерактивті элементтерін қолдану</a:t>
            </a:r>
            <a:endParaRPr lang="en-US" sz="2800" dirty="0"/>
          </a:p>
        </p:txBody>
      </p:sp>
      <p:sp>
        <p:nvSpPr>
          <p:cNvPr id="15" name="Text 7"/>
          <p:cNvSpPr/>
          <p:nvPr/>
        </p:nvSpPr>
        <p:spPr>
          <a:xfrm>
            <a:off x="1949086" y="4373101"/>
            <a:ext cx="6493669" cy="628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74"/>
              </a:lnSpc>
            </a:pP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Оқушылардың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қызығушылығын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арттыру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үшін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ойындар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квиздер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бейне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сабақтар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сияқты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интерактивті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құралдарды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қолд</a:t>
            </a:r>
            <a:r>
              <a:rPr lang="kk-KZ" sz="20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ану</a:t>
            </a:r>
            <a:endParaRPr lang="en-US" sz="2000" dirty="0"/>
          </a:p>
        </p:txBody>
      </p:sp>
      <p:pic>
        <p:nvPicPr>
          <p:cNvPr id="16" name="Image 6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0792" y="5350668"/>
            <a:ext cx="767061" cy="807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4</a:t>
            </a:r>
            <a:r>
              <a:rPr lang="kk-K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2000" dirty="0"/>
          </a:p>
        </p:txBody>
      </p:sp>
      <p:sp>
        <p:nvSpPr>
          <p:cNvPr id="19" name="Text 6"/>
          <p:cNvSpPr/>
          <p:nvPr/>
        </p:nvSpPr>
        <p:spPr>
          <a:xfrm>
            <a:off x="1836453" y="5428054"/>
            <a:ext cx="4138493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36"/>
              </a:lnSpc>
              <a:buNone/>
            </a:pPr>
            <a:r>
              <a:rPr lang="kk-KZ" sz="2800" b="1" dirty="0" smtClean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Кері байланысты пайдалану</a:t>
            </a:r>
            <a:endParaRPr lang="en-US" sz="2800" dirty="0"/>
          </a:p>
        </p:txBody>
      </p:sp>
      <p:sp>
        <p:nvSpPr>
          <p:cNvPr id="20" name="Text 7"/>
          <p:cNvSpPr/>
          <p:nvPr/>
        </p:nvSpPr>
        <p:spPr>
          <a:xfrm>
            <a:off x="1836453" y="5759779"/>
            <a:ext cx="6493669" cy="628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85"/>
              </a:lnSpc>
            </a:pP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Оқушылар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мен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ата-аналардан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алынған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кері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байланыс</a:t>
            </a:r>
            <a:r>
              <a:rPr lang="kk-K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алуға қолайлы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платформаны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та</a:t>
            </a:r>
            <a:r>
              <a:rPr lang="kk-K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ңдап</a:t>
            </a:r>
            <a:r>
              <a:rPr lang="en-US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, </a:t>
            </a:r>
            <a:r>
              <a:rPr lang="kk-K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қолдану</a:t>
            </a:r>
            <a:r>
              <a:rPr lang="kk-KZ" sz="16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mium Photo | Hands of robot and human tou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810"/>
            <a:ext cx="14630400" cy="64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Photo | Hands of robot and human touch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6"/>
          <a:stretch/>
        </p:blipFill>
        <p:spPr bwMode="auto">
          <a:xfrm>
            <a:off x="0" y="0"/>
            <a:ext cx="14630400" cy="32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324955" y="2812867"/>
            <a:ext cx="8229600" cy="8206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k-KZ" sz="660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Назарларыңызға рахмет!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7481" y="320962"/>
            <a:ext cx="7415927" cy="4049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79"/>
              </a:lnSpc>
              <a:buNone/>
            </a:pPr>
            <a:r>
              <a:rPr lang="en-US" sz="5103" b="1" dirty="0">
                <a:solidFill>
                  <a:srgbClr val="000000"/>
                </a:solidFill>
                <a:latin typeface="Times New Roman" panose="02020603050405020304" pitchFamily="18" charset="0"/>
                <a:ea typeface="Petrona" pitchFamily="34" charset="-122"/>
                <a:cs typeface="Times New Roman" panose="02020603050405020304" pitchFamily="18" charset="0"/>
              </a:rPr>
              <a:t>«Цифрландыру мен жасанды интеллект – ұлттық бәсекеге қабілетті болудың басты құралы»</a:t>
            </a:r>
            <a:endParaRPr lang="en-US" sz="5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64037" y="5131950"/>
            <a:ext cx="7415927" cy="1472327"/>
          </a:xfrm>
          <a:prstGeom prst="roundRect">
            <a:avLst>
              <a:gd name="adj" fmla="val 7043"/>
            </a:avLst>
          </a:prstGeom>
          <a:solidFill>
            <a:srgbClr val="CCEEFF"/>
          </a:solidFill>
          <a:ln w="1524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331594" y="5160347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552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ҚР президенті</a:t>
            </a:r>
            <a:endParaRPr lang="en-US" sz="2552" dirty="0"/>
          </a:p>
        </p:txBody>
      </p:sp>
      <p:sp>
        <p:nvSpPr>
          <p:cNvPr id="8" name="Text 4"/>
          <p:cNvSpPr/>
          <p:nvPr/>
        </p:nvSpPr>
        <p:spPr>
          <a:xfrm>
            <a:off x="1331594" y="5792330"/>
            <a:ext cx="689181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Қасым-Жомарт Тоқаев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1440" y="10694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09560" y="121206"/>
            <a:ext cx="7766685" cy="25822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84"/>
              </a:lnSpc>
              <a:buNone/>
            </a:pPr>
            <a:r>
              <a:rPr lang="en-US" sz="4067" b="1" dirty="0">
                <a:latin typeface="Petrona" pitchFamily="34" charset="0"/>
                <a:ea typeface="Petrona" pitchFamily="34" charset="-122"/>
                <a:cs typeface="Petrona" pitchFamily="34" charset="-120"/>
              </a:rPr>
              <a:t>Жасанды интеллект білім </a:t>
            </a:r>
            <a:r>
              <a:rPr lang="en-US" sz="4067" b="1" dirty="0" err="1">
                <a:latin typeface="Petrona" pitchFamily="34" charset="0"/>
                <a:ea typeface="Petrona" pitchFamily="34" charset="-122"/>
                <a:cs typeface="Petrona" pitchFamily="34" charset="-120"/>
              </a:rPr>
              <a:t>беру</a:t>
            </a:r>
            <a:r>
              <a:rPr lang="en-US" sz="4067" b="1" dirty="0">
                <a:latin typeface="Petrona" pitchFamily="34" charset="0"/>
                <a:ea typeface="Petrona" pitchFamily="34" charset="-122"/>
                <a:cs typeface="Petrona" pitchFamily="34" charset="-120"/>
              </a:rPr>
              <a:t> </a:t>
            </a:r>
            <a:r>
              <a:rPr lang="en-US" sz="4067" b="1" dirty="0" err="1" smtClean="0">
                <a:latin typeface="Petrona" pitchFamily="34" charset="0"/>
                <a:ea typeface="Petrona" pitchFamily="34" charset="-122"/>
                <a:cs typeface="Petrona" pitchFamily="34" charset="-120"/>
              </a:rPr>
              <a:t>саласында</a:t>
            </a:r>
            <a:r>
              <a:rPr lang="kk-KZ" sz="4067" b="1" dirty="0" smtClean="0">
                <a:latin typeface="Petrona" pitchFamily="34" charset="0"/>
                <a:ea typeface="Petrona" pitchFamily="34" charset="-122"/>
                <a:cs typeface="Petrona" pitchFamily="34" charset="-120"/>
              </a:rPr>
              <a:t>ғы</a:t>
            </a:r>
            <a:r>
              <a:rPr lang="en-US" sz="4067" b="1" dirty="0" smtClean="0">
                <a:latin typeface="Petrona" pitchFamily="34" charset="0"/>
                <a:ea typeface="Petrona" pitchFamily="34" charset="-122"/>
                <a:cs typeface="Petrona" pitchFamily="34" charset="-120"/>
              </a:rPr>
              <a:t> </a:t>
            </a:r>
            <a:r>
              <a:rPr lang="en-US" sz="4067" b="1" dirty="0" err="1" smtClean="0">
                <a:latin typeface="Petrona" pitchFamily="34" charset="0"/>
                <a:ea typeface="Petrona" pitchFamily="34" charset="-122"/>
                <a:cs typeface="Petrona" pitchFamily="34" charset="-120"/>
              </a:rPr>
              <a:t>мүмкіндікте</a:t>
            </a:r>
            <a:r>
              <a:rPr lang="kk-KZ" sz="4067" b="1" dirty="0" smtClean="0">
                <a:latin typeface="Petrona" pitchFamily="34" charset="0"/>
                <a:ea typeface="Petrona" pitchFamily="34" charset="-122"/>
                <a:cs typeface="Petrona" pitchFamily="34" charset="-120"/>
              </a:rPr>
              <a:t>рі</a:t>
            </a:r>
            <a:endParaRPr lang="en-US" sz="4067" dirty="0"/>
          </a:p>
        </p:txBody>
      </p:sp>
      <p:sp>
        <p:nvSpPr>
          <p:cNvPr id="6" name="Shape 2"/>
          <p:cNvSpPr/>
          <p:nvPr/>
        </p:nvSpPr>
        <p:spPr>
          <a:xfrm>
            <a:off x="6149043" y="2298368"/>
            <a:ext cx="442674" cy="442674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40317" y="2446986"/>
            <a:ext cx="132636" cy="309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244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1</a:t>
            </a:r>
            <a:endParaRPr lang="en-US" sz="2440" dirty="0"/>
          </a:p>
        </p:txBody>
      </p:sp>
      <p:sp>
        <p:nvSpPr>
          <p:cNvPr id="8" name="Text 4"/>
          <p:cNvSpPr/>
          <p:nvPr/>
        </p:nvSpPr>
        <p:spPr>
          <a:xfrm>
            <a:off x="6782991" y="2340611"/>
            <a:ext cx="2614136" cy="3227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2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Petrona" pitchFamily="34" charset="-122"/>
                <a:cs typeface="Times New Roman" panose="02020603050405020304" pitchFamily="18" charset="0"/>
              </a:rPr>
              <a:t>Жеке оқыту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799183" y="2803455"/>
            <a:ext cx="7127319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Жасанды интеллект білім беру саласында жеке оқыту мүмкіндіктерін ашады</a:t>
            </a:r>
            <a:r>
              <a:rPr lang="en-US" sz="154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49" dirty="0"/>
          </a:p>
        </p:txBody>
      </p:sp>
      <p:sp>
        <p:nvSpPr>
          <p:cNvPr id="10" name="Shape 6"/>
          <p:cNvSpPr/>
          <p:nvPr/>
        </p:nvSpPr>
        <p:spPr>
          <a:xfrm>
            <a:off x="6026232" y="3591419"/>
            <a:ext cx="442674" cy="442674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180298" y="3724173"/>
            <a:ext cx="175736" cy="309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244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2</a:t>
            </a:r>
            <a:endParaRPr lang="en-US" sz="2440" dirty="0"/>
          </a:p>
        </p:txBody>
      </p:sp>
      <p:sp>
        <p:nvSpPr>
          <p:cNvPr id="12" name="Text 8"/>
          <p:cNvSpPr/>
          <p:nvPr/>
        </p:nvSpPr>
        <p:spPr>
          <a:xfrm>
            <a:off x="6717804" y="3748216"/>
            <a:ext cx="5251728" cy="3227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2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Petrona" pitchFamily="34" charset="-122"/>
                <a:cs typeface="Times New Roman" panose="02020603050405020304" pitchFamily="18" charset="0"/>
              </a:rPr>
              <a:t>Оқыту материалдарын оңтайландыру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702564" y="4215755"/>
            <a:ext cx="7127319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Жасанды интеллект оқыту материалдарын оңтайландыруға мүмкіндік береді.</a:t>
            </a:r>
            <a:endParaRPr lang="en-US" sz="2000" dirty="0"/>
          </a:p>
        </p:txBody>
      </p:sp>
      <p:sp>
        <p:nvSpPr>
          <p:cNvPr id="14" name="Shape 10"/>
          <p:cNvSpPr/>
          <p:nvPr/>
        </p:nvSpPr>
        <p:spPr>
          <a:xfrm>
            <a:off x="6019683" y="4996801"/>
            <a:ext cx="442674" cy="442674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164938" y="5020441"/>
            <a:ext cx="175379" cy="3099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40"/>
              </a:lnSpc>
              <a:buNone/>
            </a:pPr>
            <a:r>
              <a:rPr lang="en-US" sz="244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3</a:t>
            </a:r>
            <a:endParaRPr lang="en-US" sz="2440" dirty="0"/>
          </a:p>
        </p:txBody>
      </p:sp>
      <p:sp>
        <p:nvSpPr>
          <p:cNvPr id="16" name="Text 12"/>
          <p:cNvSpPr/>
          <p:nvPr/>
        </p:nvSpPr>
        <p:spPr>
          <a:xfrm>
            <a:off x="6607612" y="5033064"/>
            <a:ext cx="4148018" cy="3227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2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Petrona" pitchFamily="34" charset="-122"/>
                <a:cs typeface="Times New Roman" panose="02020603050405020304" pitchFamily="18" charset="0"/>
              </a:rPr>
              <a:t>Автоматтандырылған бағалау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564393" y="5533365"/>
            <a:ext cx="7127319" cy="6296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9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Жасанды интеллект автоматтандырылған бағалау жүйелерін қолдануға мүмкіндік береді.</a:t>
            </a:r>
            <a:endParaRPr lang="en-US" sz="200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6137" y="163290"/>
            <a:ext cx="9293663" cy="79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95"/>
              </a:lnSpc>
              <a:buNone/>
            </a:pPr>
            <a:r>
              <a:rPr lang="en-US" sz="4156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Жасанды </a:t>
            </a:r>
            <a:r>
              <a:rPr lang="en-US" sz="4156" b="1" dirty="0" err="1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интеллект</a:t>
            </a:r>
            <a:r>
              <a:rPr lang="en-US" sz="4156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 </a:t>
            </a:r>
            <a:r>
              <a:rPr lang="kk-KZ" sz="4156" b="1" dirty="0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деген не?</a:t>
            </a:r>
            <a:endParaRPr lang="en-US" sz="4156" dirty="0"/>
          </a:p>
        </p:txBody>
      </p:sp>
      <p:sp>
        <p:nvSpPr>
          <p:cNvPr id="11" name="Text 5"/>
          <p:cNvSpPr/>
          <p:nvPr/>
        </p:nvSpPr>
        <p:spPr>
          <a:xfrm>
            <a:off x="923031" y="4864326"/>
            <a:ext cx="7736443" cy="643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3"/>
              </a:lnSpc>
              <a:buNone/>
            </a:pPr>
            <a:endParaRPr lang="en-US" sz="1583" dirty="0"/>
          </a:p>
        </p:txBody>
      </p:sp>
      <p:pic>
        <p:nvPicPr>
          <p:cNvPr id="12" name="Image 4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4748" y="824748"/>
            <a:ext cx="14255652" cy="610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Жасанды интеллект (ЖИ) – бұл компьютерлер мен басқа да машиналарға адамның интеллектуалды қызметіне тән функцияларды орындауға мүмкіндік беретін технологиялар мен әдістер жиынтығы. </a:t>
            </a:r>
            <a:endParaRPr lang="kk-KZ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адамның миы орындайтын кейбір әрекеттерді, мысалы, ойлану, шешім қабылдау, сөйлеу, тану, үйрену және т.б. автоматтандыра алады.</a:t>
            </a:r>
            <a:endParaRPr lang="ru-RU" sz="28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ЖИ-</a:t>
            </a:r>
            <a:r>
              <a:rPr lang="ru-RU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u="sng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Машиналық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компьютерлерге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үйренуге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машина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әрекеттерді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қайталай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жинақтайды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компьютерлердің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тілімен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әрекеттесуін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технология.</a:t>
            </a:r>
            <a:endParaRPr lang="ru-RU" sz="24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бейнелер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видеоларды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роботтарды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874"/>
          <p:cNvGrpSpPr/>
          <p:nvPr>
            <p:custDataLst>
              <p:tags r:id="rId1"/>
            </p:custDataLst>
          </p:nvPr>
        </p:nvGrpSpPr>
        <p:grpSpPr>
          <a:xfrm rot="3215871">
            <a:off x="12274210" y="4611926"/>
            <a:ext cx="3375238" cy="4892424"/>
            <a:chOff x="-1278649" y="-1650144"/>
            <a:chExt cx="3159230" cy="3434489"/>
          </a:xfrm>
        </p:grpSpPr>
        <p:sp>
          <p:nvSpPr>
            <p:cNvPr id="28" name="Shape80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7F27C0-47BF-1149-5B67-3E6907E31C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95544">
              <a:off x="-1278649" y="-1650144"/>
              <a:ext cx="3159230" cy="3086226"/>
            </a:xfrm>
            <a:custGeom>
              <a:avLst/>
              <a:gdLst>
                <a:gd name="connsiteX0" fmla="*/ 366 w 3018774"/>
                <a:gd name="connsiteY0" fmla="*/ 1660124 h 3204838"/>
                <a:gd name="connsiteX1" fmla="*/ 1030176 w 3018774"/>
                <a:gd name="connsiteY1" fmla="*/ 0 h 3204838"/>
                <a:gd name="connsiteX2" fmla="*/ 3018774 w 3018774"/>
                <a:gd name="connsiteY2" fmla="*/ 1660124 h 3204838"/>
                <a:gd name="connsiteX3" fmla="*/ 1092320 w 3018774"/>
                <a:gd name="connsiteY3" fmla="*/ 3204838 h 3204838"/>
                <a:gd name="connsiteX4" fmla="*/ 366 w 3018774"/>
                <a:gd name="connsiteY4" fmla="*/ 1660124 h 32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774" h="3204838">
                  <a:moveTo>
                    <a:pt x="366" y="1660124"/>
                  </a:moveTo>
                  <a:cubicBezTo>
                    <a:pt x="-9991" y="1125984"/>
                    <a:pt x="196666" y="0"/>
                    <a:pt x="1030176" y="0"/>
                  </a:cubicBezTo>
                  <a:cubicBezTo>
                    <a:pt x="1863686" y="0"/>
                    <a:pt x="3018774" y="826614"/>
                    <a:pt x="3018774" y="1660124"/>
                  </a:cubicBezTo>
                  <a:cubicBezTo>
                    <a:pt x="3018774" y="2493634"/>
                    <a:pt x="1925830" y="3204838"/>
                    <a:pt x="1092320" y="3204838"/>
                  </a:cubicBezTo>
                  <a:cubicBezTo>
                    <a:pt x="258810" y="3204838"/>
                    <a:pt x="10723" y="2194264"/>
                    <a:pt x="366" y="1660124"/>
                  </a:cubicBezTo>
                  <a:close/>
                </a:path>
              </a:pathLst>
            </a:custGeom>
            <a:solidFill>
              <a:srgbClr val="6495E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en-US" sz="2880"/>
            </a:p>
          </p:txBody>
        </p:sp>
        <p:sp>
          <p:nvSpPr>
            <p:cNvPr id="29" name="Shape8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7B4275-EB1D-9D96-18F8-A3D34AE8E1E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5496747">
              <a:off x="-944991" y="825256"/>
              <a:ext cx="930415" cy="987762"/>
            </a:xfrm>
            <a:custGeom>
              <a:avLst/>
              <a:gdLst>
                <a:gd name="connsiteX0" fmla="*/ 366 w 3018774"/>
                <a:gd name="connsiteY0" fmla="*/ 1660124 h 3204838"/>
                <a:gd name="connsiteX1" fmla="*/ 1030176 w 3018774"/>
                <a:gd name="connsiteY1" fmla="*/ 0 h 3204838"/>
                <a:gd name="connsiteX2" fmla="*/ 3018774 w 3018774"/>
                <a:gd name="connsiteY2" fmla="*/ 1660124 h 3204838"/>
                <a:gd name="connsiteX3" fmla="*/ 1092320 w 3018774"/>
                <a:gd name="connsiteY3" fmla="*/ 3204838 h 3204838"/>
                <a:gd name="connsiteX4" fmla="*/ 366 w 3018774"/>
                <a:gd name="connsiteY4" fmla="*/ 1660124 h 32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774" h="3204838">
                  <a:moveTo>
                    <a:pt x="366" y="1660124"/>
                  </a:moveTo>
                  <a:cubicBezTo>
                    <a:pt x="-9991" y="1125984"/>
                    <a:pt x="196666" y="0"/>
                    <a:pt x="1030176" y="0"/>
                  </a:cubicBezTo>
                  <a:cubicBezTo>
                    <a:pt x="1863686" y="0"/>
                    <a:pt x="3018774" y="826614"/>
                    <a:pt x="3018774" y="1660124"/>
                  </a:cubicBezTo>
                  <a:cubicBezTo>
                    <a:pt x="3018774" y="2493634"/>
                    <a:pt x="1925830" y="3204838"/>
                    <a:pt x="1092320" y="3204838"/>
                  </a:cubicBezTo>
                  <a:cubicBezTo>
                    <a:pt x="258810" y="3204838"/>
                    <a:pt x="10723" y="2194264"/>
                    <a:pt x="366" y="1660124"/>
                  </a:cubicBezTo>
                  <a:close/>
                </a:path>
              </a:pathLst>
            </a:custGeom>
            <a:solidFill>
              <a:srgbClr val="649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en-US" sz="2880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35" y="1153939"/>
            <a:ext cx="3266571" cy="7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19" y="3811106"/>
            <a:ext cx="5007430" cy="1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91" y="4234464"/>
            <a:ext cx="1638293" cy="129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098" y="2359402"/>
            <a:ext cx="2227974" cy="69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90" y="3275688"/>
            <a:ext cx="2164938" cy="5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61" y="5848328"/>
            <a:ext cx="3062562" cy="10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6" y="2086106"/>
            <a:ext cx="3469040" cy="6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23" y="5810362"/>
            <a:ext cx="2710992" cy="9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02" y="4366843"/>
            <a:ext cx="3627952" cy="8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1" y="3475312"/>
            <a:ext cx="2706072" cy="72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63" y="3115958"/>
            <a:ext cx="3781739" cy="8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1" y="1006976"/>
            <a:ext cx="2604606" cy="91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97" y="906107"/>
            <a:ext cx="2507653" cy="10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01" y="2738989"/>
            <a:ext cx="2066310" cy="8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14" y="4383738"/>
            <a:ext cx="3461475" cy="10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23" y="4802996"/>
            <a:ext cx="3285942" cy="77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04" y="2204657"/>
            <a:ext cx="2461706" cy="50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420536" y="210888"/>
            <a:ext cx="10396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 </a:t>
            </a:r>
            <a:r>
              <a:rPr lang="ru-RU" sz="3200" b="1" spc="-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ru-RU" sz="3200" b="1" spc="-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sz="3200" b="1" spc="-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істейтін</a:t>
            </a:r>
            <a:r>
              <a:rPr lang="ru-RU" sz="3200" b="1" spc="-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ru-RU" sz="3200" b="1" spc="-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платформалары</a:t>
            </a:r>
            <a:endParaRPr lang="ru-RU" sz="3200" dirty="0"/>
          </a:p>
        </p:txBody>
      </p:sp>
      <p:sp>
        <p:nvSpPr>
          <p:cNvPr id="3" name="AutoShape 2" descr="Duolingo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ru-RU" sz="288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2"/>
          <a:srcRect l="17871" t="8840" r="68427" b="84440"/>
          <a:stretch/>
        </p:blipFill>
        <p:spPr>
          <a:xfrm>
            <a:off x="307693" y="2123815"/>
            <a:ext cx="3482819" cy="7205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1069" y="5647318"/>
            <a:ext cx="2679050" cy="1050608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24"/>
          <a:stretch>
            <a:fillRect/>
          </a:stretch>
        </p:blipFill>
        <p:spPr>
          <a:xfrm>
            <a:off x="10811547" y="5726852"/>
            <a:ext cx="3185998" cy="10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4572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6" y="511553"/>
            <a:ext cx="12902327" cy="16199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379"/>
              </a:lnSpc>
              <a:buNone/>
            </a:pPr>
            <a:r>
              <a:rPr lang="en-US" sz="5103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ЖИ негізінде жұмыс істейтін оқыту платформалары</a:t>
            </a:r>
            <a:endParaRPr lang="en-US" sz="5103" dirty="0"/>
          </a:p>
        </p:txBody>
      </p:sp>
      <p:sp>
        <p:nvSpPr>
          <p:cNvPr id="5" name="Text 2"/>
          <p:cNvSpPr/>
          <p:nvPr/>
        </p:nvSpPr>
        <p:spPr>
          <a:xfrm>
            <a:off x="589717" y="2666762"/>
            <a:ext cx="3771067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800" b="1" dirty="0">
                <a:latin typeface="Petrona" pitchFamily="34" charset="0"/>
                <a:ea typeface="Petrona" pitchFamily="34" charset="-122"/>
                <a:cs typeface="Petrona" pitchFamily="34" charset="-120"/>
              </a:rPr>
              <a:t>https://wonderslide.com/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36937" y="3257550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Мәтінді, дизайнды, қаріптерді және басқа маңызды элементтерді қоса, толық презентацияларды жасауға арналған кеңейтілген нейрондық желі.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5372695" y="2704267"/>
            <a:ext cx="3240405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800" b="1" dirty="0">
                <a:latin typeface="Petrona" pitchFamily="34" charset="0"/>
                <a:ea typeface="Petrona" pitchFamily="34" charset="-122"/>
                <a:cs typeface="Petrona" pitchFamily="34" charset="-120"/>
              </a:rPr>
              <a:t>https://gamma.app/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5372695" y="3276303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Пайдаланушыға тартымды, түрлі-түсті және анимациялық презентацияны ұсынуға мүмкіндік беретін бұлтқа негізделген презентация жасау құралы.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967674" y="2694265"/>
            <a:ext cx="3635573" cy="405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9"/>
              </a:lnSpc>
              <a:buNone/>
            </a:pPr>
            <a:r>
              <a:rPr lang="en-US" sz="2800" b="1" dirty="0">
                <a:latin typeface="Petrona" pitchFamily="34" charset="0"/>
                <a:ea typeface="Petrona" pitchFamily="34" charset="-122"/>
                <a:cs typeface="Petrona" pitchFamily="34" charset="-120"/>
              </a:rPr>
              <a:t>https://www.emaze.com/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0104834" y="3324701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ЖИ негізінде жұмыс істейтін презентацияларды құру сервистерімен танысу және жұмыс істеу.</a:t>
            </a:r>
            <a:endParaRPr lang="en-US" sz="200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102394" y="297775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5984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263" y="255984"/>
            <a:ext cx="2047875" cy="204787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721763" y="2322790"/>
            <a:ext cx="11186755" cy="2687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1"/>
              </a:lnSpc>
              <a:buNone/>
            </a:pPr>
            <a:r>
              <a:rPr lang="en-US" sz="4233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Gamma – презентацияларды, құжаттарды және веб-сайттарды жасау үшін жасанды интеллектті пайдаланатын платформа</a:t>
            </a:r>
            <a:endParaRPr lang="en-US" sz="4233" dirty="0"/>
          </a:p>
        </p:txBody>
      </p:sp>
      <p:sp>
        <p:nvSpPr>
          <p:cNvPr id="7" name="Shape 2"/>
          <p:cNvSpPr/>
          <p:nvPr/>
        </p:nvSpPr>
        <p:spPr>
          <a:xfrm>
            <a:off x="1721762" y="5034914"/>
            <a:ext cx="5491043" cy="1539002"/>
          </a:xfrm>
          <a:prstGeom prst="roundRect">
            <a:avLst>
              <a:gd name="adj" fmla="val 558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2071330" y="5034914"/>
            <a:ext cx="2884170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6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Тегін сынақ нұсқасы</a:t>
            </a:r>
            <a:endParaRPr lang="en-US" sz="2116" dirty="0"/>
          </a:p>
        </p:txBody>
      </p:sp>
      <p:sp>
        <p:nvSpPr>
          <p:cNvPr id="9" name="Text 4"/>
          <p:cNvSpPr/>
          <p:nvPr/>
        </p:nvSpPr>
        <p:spPr>
          <a:xfrm>
            <a:off x="1934170" y="5636954"/>
            <a:ext cx="5066228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Gamma бірнеше рет пайдалану үшін тегін сынақ нұсқасын ұсынады.</a:t>
            </a:r>
            <a:endParaRPr lang="en-US" sz="2000" dirty="0"/>
          </a:p>
        </p:txBody>
      </p:sp>
      <p:sp>
        <p:nvSpPr>
          <p:cNvPr id="10" name="Shape 5"/>
          <p:cNvSpPr/>
          <p:nvPr/>
        </p:nvSpPr>
        <p:spPr>
          <a:xfrm>
            <a:off x="7381756" y="5034914"/>
            <a:ext cx="5491043" cy="1539002"/>
          </a:xfrm>
          <a:prstGeom prst="roundRect">
            <a:avLst>
              <a:gd name="adj" fmla="val 558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7475279" y="4991160"/>
            <a:ext cx="2687836" cy="335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6"/>
              </a:lnSpc>
              <a:buNone/>
            </a:pPr>
            <a:r>
              <a:rPr lang="en-US" sz="2116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Ақылы нұсқасы</a:t>
            </a:r>
            <a:endParaRPr lang="en-US" sz="2116" dirty="0"/>
          </a:p>
        </p:txBody>
      </p:sp>
      <p:sp>
        <p:nvSpPr>
          <p:cNvPr id="12" name="Text 7"/>
          <p:cNvSpPr/>
          <p:nvPr/>
        </p:nvSpPr>
        <p:spPr>
          <a:xfrm>
            <a:off x="7417057" y="5589180"/>
            <a:ext cx="5066228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Жетілдірілген мүмкіндіктерді пайдалану үшін ақылы түрін қолдануға болады</a:t>
            </a:r>
            <a:r>
              <a:rPr lang="en-US" sz="16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13" dirty="0"/>
          </a:p>
        </p:txBody>
      </p:sp>
      <p:pic>
        <p:nvPicPr>
          <p:cNvPr id="13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3393" y="79533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09" y="2180392"/>
            <a:ext cx="4965263" cy="386881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16015" y="573286"/>
            <a:ext cx="7684770" cy="13680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386"/>
              </a:lnSpc>
            </a:pPr>
            <a:r>
              <a:rPr lang="en-US" sz="4400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Gamma </a:t>
            </a:r>
            <a:r>
              <a:rPr lang="kk-KZ" sz="4400" b="1" dirty="0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-</a:t>
            </a:r>
            <a:r>
              <a:rPr lang="en-US" sz="4309" b="1" dirty="0" err="1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ның</a:t>
            </a:r>
            <a:r>
              <a:rPr lang="en-US" sz="4309" b="1" dirty="0" smtClean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 </a:t>
            </a:r>
            <a:r>
              <a:rPr lang="en-US" sz="4309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негізгі артықшылықтары</a:t>
            </a:r>
            <a:endParaRPr lang="en-US" sz="4309" dirty="0"/>
          </a:p>
        </p:txBody>
      </p:sp>
      <p:sp>
        <p:nvSpPr>
          <p:cNvPr id="7" name="Shape 2"/>
          <p:cNvSpPr/>
          <p:nvPr/>
        </p:nvSpPr>
        <p:spPr>
          <a:xfrm>
            <a:off x="6517243" y="2253972"/>
            <a:ext cx="22860" cy="5402223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8" name="Shape 3"/>
          <p:cNvSpPr/>
          <p:nvPr/>
        </p:nvSpPr>
        <p:spPr>
          <a:xfrm>
            <a:off x="6740307" y="2711410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9" name="Shape 4"/>
          <p:cNvSpPr/>
          <p:nvPr/>
        </p:nvSpPr>
        <p:spPr>
          <a:xfrm>
            <a:off x="6294180" y="2488406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6458367" y="2558653"/>
            <a:ext cx="14049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1</a:t>
            </a:r>
            <a:endParaRPr lang="en-US" sz="2585" dirty="0"/>
          </a:p>
        </p:txBody>
      </p:sp>
      <p:sp>
        <p:nvSpPr>
          <p:cNvPr id="11" name="Text 6"/>
          <p:cNvSpPr/>
          <p:nvPr/>
        </p:nvSpPr>
        <p:spPr>
          <a:xfrm>
            <a:off x="7286655" y="2398677"/>
            <a:ext cx="4100751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93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Жылдам презентация жасау</a:t>
            </a:r>
            <a:endParaRPr lang="en-US" sz="2800" dirty="0"/>
          </a:p>
        </p:txBody>
      </p:sp>
      <p:sp>
        <p:nvSpPr>
          <p:cNvPr id="12" name="Text 7"/>
          <p:cNvSpPr/>
          <p:nvPr/>
        </p:nvSpPr>
        <p:spPr>
          <a:xfrm>
            <a:off x="7311807" y="2880658"/>
            <a:ext cx="6225540" cy="66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6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Пайдаланушылар бірнеше минут ішінде презентацияларды жасап, өңдей алады.</a:t>
            </a:r>
            <a:endParaRPr lang="en-US" sz="2000" dirty="0"/>
          </a:p>
        </p:txBody>
      </p:sp>
      <p:sp>
        <p:nvSpPr>
          <p:cNvPr id="13" name="Shape 8"/>
          <p:cNvSpPr/>
          <p:nvPr/>
        </p:nvSpPr>
        <p:spPr>
          <a:xfrm>
            <a:off x="6740307" y="4470440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4" name="Shape 9"/>
          <p:cNvSpPr/>
          <p:nvPr/>
        </p:nvSpPr>
        <p:spPr>
          <a:xfrm>
            <a:off x="6269505" y="3778330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360884" y="3773566"/>
            <a:ext cx="186214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2</a:t>
            </a:r>
            <a:endParaRPr lang="en-US" sz="2585" dirty="0"/>
          </a:p>
        </p:txBody>
      </p:sp>
      <p:sp>
        <p:nvSpPr>
          <p:cNvPr id="16" name="Text 11"/>
          <p:cNvSpPr/>
          <p:nvPr/>
        </p:nvSpPr>
        <p:spPr>
          <a:xfrm>
            <a:off x="7328221" y="3778641"/>
            <a:ext cx="3158609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93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Интерактивті мазмұн</a:t>
            </a:r>
            <a:endParaRPr lang="en-US" sz="2800" dirty="0"/>
          </a:p>
        </p:txBody>
      </p:sp>
      <p:sp>
        <p:nvSpPr>
          <p:cNvPr id="17" name="Text 12"/>
          <p:cNvSpPr/>
          <p:nvPr/>
        </p:nvSpPr>
        <p:spPr>
          <a:xfrm>
            <a:off x="7308919" y="4223087"/>
            <a:ext cx="6225540" cy="666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6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Галереяларды, бейнелерді және басқа интерактивті элементтерді қосу мүмкіндігі.</a:t>
            </a:r>
            <a:endParaRPr lang="en-US" sz="2000" dirty="0"/>
          </a:p>
        </p:txBody>
      </p:sp>
      <p:sp>
        <p:nvSpPr>
          <p:cNvPr id="18" name="Shape 13"/>
          <p:cNvSpPr/>
          <p:nvPr/>
        </p:nvSpPr>
        <p:spPr>
          <a:xfrm>
            <a:off x="6740307" y="6229469"/>
            <a:ext cx="729615" cy="22860"/>
          </a:xfrm>
          <a:prstGeom prst="roundRect">
            <a:avLst>
              <a:gd name="adj" fmla="val 383024"/>
            </a:avLst>
          </a:prstGeom>
          <a:solidFill>
            <a:srgbClr val="B2D4E5"/>
          </a:solidFill>
          <a:ln/>
        </p:spPr>
      </p:sp>
      <p:sp>
        <p:nvSpPr>
          <p:cNvPr id="19" name="Shape 14"/>
          <p:cNvSpPr/>
          <p:nvPr/>
        </p:nvSpPr>
        <p:spPr>
          <a:xfrm>
            <a:off x="6312604" y="5076587"/>
            <a:ext cx="468987" cy="468987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6487641" y="5135937"/>
            <a:ext cx="222440" cy="7953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585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3</a:t>
            </a:r>
            <a:endParaRPr lang="en-US" sz="2585" dirty="0"/>
          </a:p>
        </p:txBody>
      </p:sp>
      <p:sp>
        <p:nvSpPr>
          <p:cNvPr id="21" name="Text 16"/>
          <p:cNvSpPr/>
          <p:nvPr/>
        </p:nvSpPr>
        <p:spPr>
          <a:xfrm>
            <a:off x="7372944" y="5095071"/>
            <a:ext cx="3720227" cy="3419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93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Интеграция және экспорт</a:t>
            </a:r>
            <a:endParaRPr lang="en-US" sz="2800" dirty="0"/>
          </a:p>
        </p:txBody>
      </p:sp>
      <p:sp>
        <p:nvSpPr>
          <p:cNvPr id="22" name="Text 17"/>
          <p:cNvSpPr/>
          <p:nvPr/>
        </p:nvSpPr>
        <p:spPr>
          <a:xfrm>
            <a:off x="7414318" y="5428355"/>
            <a:ext cx="6225540" cy="10004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6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Басқа құралдармен оңай интеграция және презентацияларды PDF және PPT форматтарына экспорттау мүмкіндігі.</a:t>
            </a:r>
            <a:endParaRPr lang="en-US" dirty="0"/>
          </a:p>
        </p:txBody>
      </p:sp>
      <p:pic>
        <p:nvPicPr>
          <p:cNvPr id="23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06761" y="56269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1" y="1266944"/>
            <a:ext cx="5526456" cy="474428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1180148"/>
            <a:ext cx="6480810" cy="8099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79"/>
              </a:lnSpc>
              <a:buNone/>
            </a:pPr>
            <a:r>
              <a:rPr lang="en-US" sz="5103" b="1" dirty="0">
                <a:solidFill>
                  <a:srgbClr val="000000"/>
                </a:solidFill>
                <a:latin typeface="Petrona" pitchFamily="34" charset="0"/>
                <a:ea typeface="Petrona" pitchFamily="34" charset="-122"/>
                <a:cs typeface="Petrona" pitchFamily="34" charset="-120"/>
              </a:rPr>
              <a:t>QuizGecko.com</a:t>
            </a:r>
            <a:endParaRPr lang="en-US" sz="5103" dirty="0"/>
          </a:p>
        </p:txBody>
      </p:sp>
      <p:sp>
        <p:nvSpPr>
          <p:cNvPr id="7" name="Shape 2"/>
          <p:cNvSpPr/>
          <p:nvPr/>
        </p:nvSpPr>
        <p:spPr>
          <a:xfrm>
            <a:off x="6292956" y="2607588"/>
            <a:ext cx="7415927" cy="2667476"/>
          </a:xfrm>
          <a:prstGeom prst="roundRect">
            <a:avLst>
              <a:gd name="adj" fmla="val 3887"/>
            </a:avLst>
          </a:prstGeom>
          <a:solidFill>
            <a:srgbClr val="CCEEFF"/>
          </a:solidFill>
          <a:ln w="15240">
            <a:solidFill>
              <a:srgbClr val="B2D4E5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498742" y="2813090"/>
            <a:ext cx="689181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QuizGecko.com </a:t>
            </a:r>
            <a:r>
              <a:rPr lang="en-US" sz="28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оқытушылар</a:t>
            </a:r>
            <a:r>
              <a:rPr lang="kk-KZ" sz="28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ға </a:t>
            </a:r>
            <a:r>
              <a:rPr lang="en-US" sz="28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жоғары</a:t>
            </a:r>
            <a:r>
              <a:rPr lang="en-US" sz="28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сапалы</a:t>
            </a: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викториналар</a:t>
            </a:r>
            <a:r>
              <a:rPr lang="kk-KZ" sz="28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 жұмыс карталары мен тест сұрақтарын </a:t>
            </a:r>
            <a:r>
              <a:rPr lang="en-US" sz="2800" b="1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жылдам</a:t>
            </a:r>
            <a:r>
              <a:rPr lang="en-US" sz="2800" b="1" dirty="0" smtClean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жасауға мүмкіндік беретін жасанды интеллект негізінде жасалған сервис.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676</Words>
  <Application>Microsoft Office PowerPoint</Application>
  <PresentationFormat>Произвольный</PresentationFormat>
  <Paragraphs>122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ALSSchlangesans</vt:lpstr>
      <vt:lpstr>Batang</vt:lpstr>
      <vt:lpstr>Inter</vt:lpstr>
      <vt:lpstr>Kanit</vt:lpstr>
      <vt:lpstr>Martel Sans</vt:lpstr>
      <vt:lpstr>Mulish</vt:lpstr>
      <vt:lpstr>Petrona</vt:lpstr>
      <vt:lpstr>Roboto Medium</vt:lpstr>
      <vt:lpstr>Arial</vt:lpstr>
      <vt:lpstr>Arial Black</vt:lpstr>
      <vt:lpstr>Bahnschrift Condensed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94</cp:revision>
  <dcterms:created xsi:type="dcterms:W3CDTF">2024-08-14T19:18:44Z</dcterms:created>
  <dcterms:modified xsi:type="dcterms:W3CDTF">2024-08-15T06:19:22Z</dcterms:modified>
</cp:coreProperties>
</file>