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4" r:id="rId5"/>
    <p:sldId id="257" r:id="rId6"/>
    <p:sldId id="258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4610"/>
  </p:normalViewPr>
  <p:slideViewPr>
    <p:cSldViewPr snapToGrid="0" snapToObjects="1">
      <p:cViewPr>
        <p:scale>
          <a:sx n="50" d="100"/>
          <a:sy n="50" d="100"/>
        </p:scale>
        <p:origin x="-1350" y="-30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2021-2022\&#1052;&#1086;&#1085;&#1080;&#1090;&#1086;&#1088;&#1080;&#1085;&#1075;%20&#1091;&#1089;&#1087;&#1077;&#1074;&#1072;&#1077;&#1084;&#1086;&#1089;&#1090;&#1080;_2023-2024.xlsx" TargetMode="External"/><Relationship Id="rId1" Type="http://schemas.openxmlformats.org/officeDocument/2006/relationships/image" Target="../media/image48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21-2022\&#1052;&#1086;&#1085;&#1080;&#1090;&#1086;&#1088;&#1080;&#1085;&#1075;2022-2023.xlsx" TargetMode="External"/><Relationship Id="rId1" Type="http://schemas.openxmlformats.org/officeDocument/2006/relationships/image" Target="../media/image4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87443089388998E-4"/>
          <c:y val="1.7798858839682093E-3"/>
          <c:w val="0.9983871669290928"/>
          <c:h val="0.83186426765473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Лист1!$D$24:$D$25</c:f>
              <c:strCache>
                <c:ptCount val="1"/>
                <c:pt idx="0">
                  <c:v>срез знании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1351153000870713E-2"/>
                  <c:y val="-7.2169786843941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4D-4990-A759-C0A6B382347E}"/>
                </c:ext>
              </c:extLst>
            </c:dLbl>
            <c:dLbl>
              <c:idx val="1"/>
              <c:layout>
                <c:manualLayout>
                  <c:x val="-1.4203749674768265E-2"/>
                  <c:y val="-2.3220807075604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4D-4990-A759-C0A6B382347E}"/>
                </c:ext>
              </c:extLst>
            </c:dLbl>
            <c:dLbl>
              <c:idx val="2"/>
              <c:layout>
                <c:manualLayout>
                  <c:x val="-1.3201284635696961E-2"/>
                  <c:y val="-2.818825998466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4D-4990-A759-C0A6B382347E}"/>
                </c:ext>
              </c:extLst>
            </c:dLbl>
            <c:dLbl>
              <c:idx val="3"/>
              <c:layout>
                <c:manualLayout>
                  <c:x val="2.0800832033281333E-3"/>
                  <c:y val="-2.165087649112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4D-4990-A759-C0A6B382347E}"/>
                </c:ext>
              </c:extLst>
            </c:dLbl>
            <c:dLbl>
              <c:idx val="4"/>
              <c:layout>
                <c:manualLayout>
                  <c:x val="-5.501901965842413E-3"/>
                  <c:y val="-2.165087649112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4D-4990-A759-C0A6B3823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Лист1!$C$26:$C$30</c:f>
              <c:strCache>
                <c:ptCount val="5"/>
                <c:pt idx="0">
                  <c:v>С-23-15гб</c:v>
                </c:pt>
                <c:pt idx="1">
                  <c:v>Рэт-23-6б</c:v>
                </c:pt>
                <c:pt idx="2">
                  <c:v>Т-23-54б</c:v>
                </c:pt>
                <c:pt idx="3">
                  <c:v>Г-23-5б</c:v>
                </c:pt>
                <c:pt idx="4">
                  <c:v>Ди-23-17б</c:v>
                </c:pt>
              </c:strCache>
            </c:strRef>
          </c:cat>
          <c:val>
            <c:numRef>
              <c:f>Лист1!$D$26:$D$30</c:f>
              <c:numCache>
                <c:formatCode>0%</c:formatCode>
                <c:ptCount val="5"/>
                <c:pt idx="0">
                  <c:v>0.21</c:v>
                </c:pt>
                <c:pt idx="1">
                  <c:v>0.13</c:v>
                </c:pt>
                <c:pt idx="2">
                  <c:v>0.13</c:v>
                </c:pt>
                <c:pt idx="3" formatCode="0.00%">
                  <c:v>7.4999999999999997E-2</c:v>
                </c:pt>
                <c:pt idx="4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4D-4990-A759-C0A6B382347E}"/>
            </c:ext>
          </c:extLst>
        </c:ser>
        <c:ser>
          <c:idx val="1"/>
          <c:order val="1"/>
          <c:tx>
            <c:v>1 семестр</c:v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4614194101462811E-2"/>
                  <c:y val="-2.02918571733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4D-4990-A759-C0A6B382347E}"/>
                </c:ext>
              </c:extLst>
            </c:dLbl>
            <c:dLbl>
              <c:idx val="1"/>
              <c:layout>
                <c:manualLayout>
                  <c:x val="-2.1093363849098802E-2"/>
                  <c:y val="-2.390023120254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4D-4990-A759-C0A6B382347E}"/>
                </c:ext>
              </c:extLst>
            </c:dLbl>
            <c:dLbl>
              <c:idx val="2"/>
              <c:layout>
                <c:manualLayout>
                  <c:x val="-1.4136054023660263E-2"/>
                  <c:y val="-1.804233139799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4D-4990-A759-C0A6B382347E}"/>
                </c:ext>
              </c:extLst>
            </c:dLbl>
            <c:dLbl>
              <c:idx val="3"/>
              <c:layout>
                <c:manualLayout>
                  <c:x val="-1.5880640546373496E-2"/>
                  <c:y val="-1.9612202420419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4D-4990-A759-C0A6B382347E}"/>
                </c:ext>
              </c:extLst>
            </c:dLbl>
            <c:dLbl>
              <c:idx val="4"/>
              <c:layout>
                <c:manualLayout>
                  <c:x val="-8.2525253766056149E-3"/>
                  <c:y val="-1.80423970759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4D-4990-A759-C0A6B3823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Лист1!$C$26:$C$30</c:f>
              <c:strCache>
                <c:ptCount val="5"/>
                <c:pt idx="0">
                  <c:v>С-23-15гб</c:v>
                </c:pt>
                <c:pt idx="1">
                  <c:v>Рэт-23-6б</c:v>
                </c:pt>
                <c:pt idx="2">
                  <c:v>Т-23-54б</c:v>
                </c:pt>
                <c:pt idx="3">
                  <c:v>Г-23-5б</c:v>
                </c:pt>
                <c:pt idx="4">
                  <c:v>Ди-23-17б</c:v>
                </c:pt>
              </c:strCache>
            </c:strRef>
          </c:cat>
          <c:val>
            <c:numRef>
              <c:f>Лист1!$E$26:$E$30</c:f>
              <c:numCache>
                <c:formatCode>0%</c:formatCode>
                <c:ptCount val="5"/>
                <c:pt idx="0">
                  <c:v>0.64</c:v>
                </c:pt>
                <c:pt idx="1">
                  <c:v>0.55172413793103448</c:v>
                </c:pt>
                <c:pt idx="2">
                  <c:v>0.66666666666666663</c:v>
                </c:pt>
                <c:pt idx="3">
                  <c:v>0.53846153846153844</c:v>
                </c:pt>
                <c:pt idx="4">
                  <c:v>0.83333333333333337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A4D-4990-A759-C0A6B382347E}"/>
            </c:ext>
          </c:extLst>
        </c:ser>
        <c:ser>
          <c:idx val="2"/>
          <c:order val="2"/>
          <c:tx>
            <c:v>2 семестр</c:v>
          </c:tx>
          <c:spPr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480499219968799E-2"/>
                  <c:y val="-2.525935590631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4D-4990-A759-C0A6B382347E}"/>
                </c:ext>
              </c:extLst>
            </c:dLbl>
            <c:dLbl>
              <c:idx val="1"/>
              <c:layout>
                <c:manualLayout>
                  <c:x val="1.4896016313093469E-2"/>
                  <c:y val="-2.525935590631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4D-4990-A759-C0A6B382347E}"/>
                </c:ext>
              </c:extLst>
            </c:dLbl>
            <c:dLbl>
              <c:idx val="2"/>
              <c:layout>
                <c:manualLayout>
                  <c:x val="1.4157341096793478E-2"/>
                  <c:y val="-2.165087649112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4D-4990-A759-C0A6B382347E}"/>
                </c:ext>
              </c:extLst>
            </c:dLbl>
            <c:dLbl>
              <c:idx val="3"/>
              <c:layout>
                <c:manualLayout>
                  <c:x val="1.8720748829953199E-2"/>
                  <c:y val="-2.165087649112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4D-4990-A759-C0A6B382347E}"/>
                </c:ext>
              </c:extLst>
            </c:dLbl>
            <c:dLbl>
              <c:idx val="4"/>
              <c:layout>
                <c:manualLayout>
                  <c:x val="1.7982237399732211E-2"/>
                  <c:y val="-2.525935590631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4D-4990-A759-C0A6B3823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Лист1!$C$26:$C$30</c:f>
              <c:strCache>
                <c:ptCount val="5"/>
                <c:pt idx="0">
                  <c:v>С-23-15гб</c:v>
                </c:pt>
                <c:pt idx="1">
                  <c:v>Рэт-23-6б</c:v>
                </c:pt>
                <c:pt idx="2">
                  <c:v>Т-23-54б</c:v>
                </c:pt>
                <c:pt idx="3">
                  <c:v>Г-23-5б</c:v>
                </c:pt>
                <c:pt idx="4">
                  <c:v>Ди-23-17б</c:v>
                </c:pt>
              </c:strCache>
            </c:strRef>
          </c:cat>
          <c:val>
            <c:numRef>
              <c:f>Лист1!$F$26:$F$30</c:f>
              <c:numCache>
                <c:formatCode>0%</c:formatCode>
                <c:ptCount val="5"/>
                <c:pt idx="0">
                  <c:v>0.72</c:v>
                </c:pt>
                <c:pt idx="1">
                  <c:v>0.6785714285714286</c:v>
                </c:pt>
                <c:pt idx="2">
                  <c:v>0.73333333333333328</c:v>
                </c:pt>
                <c:pt idx="3">
                  <c:v>0.68</c:v>
                </c:pt>
                <c:pt idx="4">
                  <c:v>0.90322580645161288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A4D-4990-A759-C0A6B3823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757120"/>
        <c:axId val="45596672"/>
        <c:axId val="0"/>
      </c:bar3DChart>
      <c:catAx>
        <c:axId val="226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596672"/>
        <c:crosses val="autoZero"/>
        <c:auto val="1"/>
        <c:lblAlgn val="ctr"/>
        <c:lblOffset val="100"/>
        <c:noMultiLvlLbl val="0"/>
      </c:catAx>
      <c:valAx>
        <c:axId val="45596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675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4875882865066508"/>
          <c:w val="0.79098723541290283"/>
          <c:h val="4.9401929186293908E-2"/>
        </c:manualLayout>
      </c:layout>
      <c:overlay val="0"/>
      <c:txPr>
        <a:bodyPr/>
        <a:lstStyle/>
        <a:p>
          <a:pPr>
            <a:defRPr lang="ru-RU" sz="12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solidFill>
        <a:schemeClr val="tx2">
          <a:lumMod val="50000"/>
        </a:schemeClr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о</a:t>
            </a:r>
            <a:r>
              <a:rPr lang="kk-KZ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 жылы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3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Срез знании</c:v>
                </c:pt>
              </c:strCache>
            </c:strRef>
          </c:tx>
          <c:spPr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0" scaled="1"/>
              <a:tileRect/>
            </a:gradFill>
          </c:spPr>
          <c:invertIfNegative val="0"/>
          <c:cat>
            <c:strRef>
              <c:f>Лист1!$A$3:$A$6</c:f>
              <c:strCache>
                <c:ptCount val="4"/>
                <c:pt idx="0">
                  <c:v>Ис-19-8К</c:v>
                </c:pt>
                <c:pt idx="1">
                  <c:v>Ди-19-13б</c:v>
                </c:pt>
                <c:pt idx="2">
                  <c:v>Т-19-44К</c:v>
                </c:pt>
                <c:pt idx="3">
                  <c:v>П-19-49К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0.22580645161290322</c:v>
                </c:pt>
                <c:pt idx="1">
                  <c:v>0.276666666666667</c:v>
                </c:pt>
                <c:pt idx="2">
                  <c:v>0.17241379310344829</c:v>
                </c:pt>
                <c:pt idx="3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BD-4D03-9184-6C158265F2FF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Лист1!$A$3:$A$6</c:f>
              <c:strCache>
                <c:ptCount val="4"/>
                <c:pt idx="0">
                  <c:v>Ис-19-8К</c:v>
                </c:pt>
                <c:pt idx="1">
                  <c:v>Ди-19-13б</c:v>
                </c:pt>
                <c:pt idx="2">
                  <c:v>Т-19-44К</c:v>
                </c:pt>
                <c:pt idx="3">
                  <c:v>П-19-49К</c:v>
                </c:pt>
              </c:strCache>
            </c:strRef>
          </c:cat>
          <c:val>
            <c:numRef>
              <c:f>Лист1!$C$3:$C$6</c:f>
              <c:numCache>
                <c:formatCode>0%</c:formatCode>
                <c:ptCount val="4"/>
                <c:pt idx="0">
                  <c:v>0.65</c:v>
                </c:pt>
                <c:pt idx="1">
                  <c:v>0.72419354999999996</c:v>
                </c:pt>
                <c:pt idx="2">
                  <c:v>0.55172413793103448</c:v>
                </c:pt>
                <c:pt idx="3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7BD-4D03-9184-6C158265F2FF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cat>
            <c:strRef>
              <c:f>Лист1!$A$3:$A$6</c:f>
              <c:strCache>
                <c:ptCount val="4"/>
                <c:pt idx="0">
                  <c:v>Ис-19-8К</c:v>
                </c:pt>
                <c:pt idx="1">
                  <c:v>Ди-19-13б</c:v>
                </c:pt>
                <c:pt idx="2">
                  <c:v>Т-19-44К</c:v>
                </c:pt>
                <c:pt idx="3">
                  <c:v>П-19-49К</c:v>
                </c:pt>
              </c:strCache>
            </c:strRef>
          </c:cat>
          <c:val>
            <c:numRef>
              <c:f>Лист1!$D$3:$D$6</c:f>
              <c:numCache>
                <c:formatCode>0%</c:formatCode>
                <c:ptCount val="4"/>
                <c:pt idx="0">
                  <c:v>0.76666666666666672</c:v>
                </c:pt>
                <c:pt idx="1">
                  <c:v>0.75645161290322604</c:v>
                </c:pt>
                <c:pt idx="2">
                  <c:v>0.56666666666666665</c:v>
                </c:pt>
                <c:pt idx="3">
                  <c:v>0.83333333333333304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7BD-4D03-9184-6C158265F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26756608"/>
        <c:axId val="45598400"/>
        <c:axId val="0"/>
      </c:bar3DChart>
      <c:catAx>
        <c:axId val="226756608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598400"/>
        <c:crosses val="autoZero"/>
        <c:auto val="1"/>
        <c:lblAlgn val="ctr"/>
        <c:lblOffset val="100"/>
        <c:noMultiLvlLbl val="0"/>
      </c:catAx>
      <c:valAx>
        <c:axId val="45598400"/>
        <c:scaling>
          <c:orientation val="minMax"/>
        </c:scaling>
        <c:delete val="0"/>
        <c:axPos val="l"/>
        <c:title>
          <c:layout/>
          <c:overlay val="0"/>
        </c:title>
        <c:numFmt formatCode="0%" sourceLinked="1"/>
        <c:majorTickMark val="out"/>
        <c:minorTickMark val="none"/>
        <c:tickLblPos val="nextTo"/>
        <c:crossAx val="226756608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solidFill>
        <a:schemeClr val="tx2">
          <a:lumMod val="75000"/>
        </a:schemeClr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71D14-363C-4B6E-8150-61248DCE6AA3}" type="doc">
      <dgm:prSet loTypeId="urn:microsoft.com/office/officeart/2005/8/layout/hProcess3" loCatId="process" qsTypeId="urn:microsoft.com/office/officeart/2005/8/quickstyle/3d9" qsCatId="3D" csTypeId="urn:microsoft.com/office/officeart/2005/8/colors/accent2_1" csCatId="accent2" phldr="1"/>
      <dgm:spPr/>
    </dgm:pt>
    <dgm:pt modelId="{73C33376-2C40-49A7-8EA8-83E05A6074AA}" type="pres">
      <dgm:prSet presAssocID="{88971D14-363C-4B6E-8150-61248DCE6AA3}" presName="Name0" presStyleCnt="0">
        <dgm:presLayoutVars>
          <dgm:dir/>
          <dgm:animLvl val="lvl"/>
          <dgm:resizeHandles val="exact"/>
        </dgm:presLayoutVars>
      </dgm:prSet>
      <dgm:spPr/>
    </dgm:pt>
    <dgm:pt modelId="{85837F45-957D-4875-8247-CD8E5578A44C}" type="pres">
      <dgm:prSet presAssocID="{88971D14-363C-4B6E-8150-61248DCE6AA3}" presName="dummy" presStyleCnt="0"/>
      <dgm:spPr/>
    </dgm:pt>
    <dgm:pt modelId="{0C2C051C-AFF5-41F6-8F76-692CA4CCD9F2}" type="pres">
      <dgm:prSet presAssocID="{88971D14-363C-4B6E-8150-61248DCE6AA3}" presName="linH" presStyleCnt="0"/>
      <dgm:spPr/>
    </dgm:pt>
    <dgm:pt modelId="{5099EC6F-95BE-4FAA-BEA0-8E00A6B04D74}" type="pres">
      <dgm:prSet presAssocID="{88971D14-363C-4B6E-8150-61248DCE6AA3}" presName="padding1" presStyleCnt="0"/>
      <dgm:spPr/>
    </dgm:pt>
    <dgm:pt modelId="{0B9524A3-28BB-448B-B9DE-30B3C5366768}" type="pres">
      <dgm:prSet presAssocID="{88971D14-363C-4B6E-8150-61248DCE6AA3}" presName="padding2" presStyleCnt="0"/>
      <dgm:spPr/>
    </dgm:pt>
    <dgm:pt modelId="{7213D092-F878-4DC6-BFE4-DDA380D34602}" type="pres">
      <dgm:prSet presAssocID="{88971D14-363C-4B6E-8150-61248DCE6AA3}" presName="negArrow" presStyleCnt="0"/>
      <dgm:spPr/>
    </dgm:pt>
    <dgm:pt modelId="{BBD445F9-2906-439A-A1FC-992CBB106FCC}" type="pres">
      <dgm:prSet presAssocID="{88971D14-363C-4B6E-8150-61248DCE6AA3}" presName="backgroundArrow" presStyleLbl="node1" presStyleIdx="0" presStyleCnt="1" custLinFactNeighborY="-588"/>
      <dgm:spPr/>
    </dgm:pt>
  </dgm:ptLst>
  <dgm:cxnLst>
    <dgm:cxn modelId="{4491E4AA-A9B2-48C8-B240-7A7F7550A4F2}" type="presOf" srcId="{88971D14-363C-4B6E-8150-61248DCE6AA3}" destId="{73C33376-2C40-49A7-8EA8-83E05A6074AA}" srcOrd="0" destOrd="0" presId="urn:microsoft.com/office/officeart/2005/8/layout/hProcess3"/>
    <dgm:cxn modelId="{550E0D46-D6CA-4A01-AC8A-27AAE162234B}" type="presParOf" srcId="{73C33376-2C40-49A7-8EA8-83E05A6074AA}" destId="{85837F45-957D-4875-8247-CD8E5578A44C}" srcOrd="0" destOrd="0" presId="urn:microsoft.com/office/officeart/2005/8/layout/hProcess3"/>
    <dgm:cxn modelId="{F6848575-32ED-4513-AAEF-E9E40CE57479}" type="presParOf" srcId="{73C33376-2C40-49A7-8EA8-83E05A6074AA}" destId="{0C2C051C-AFF5-41F6-8F76-692CA4CCD9F2}" srcOrd="1" destOrd="0" presId="urn:microsoft.com/office/officeart/2005/8/layout/hProcess3"/>
    <dgm:cxn modelId="{C9CB0841-0B73-423E-8DE2-67219D346DA0}" type="presParOf" srcId="{0C2C051C-AFF5-41F6-8F76-692CA4CCD9F2}" destId="{5099EC6F-95BE-4FAA-BEA0-8E00A6B04D74}" srcOrd="0" destOrd="0" presId="urn:microsoft.com/office/officeart/2005/8/layout/hProcess3"/>
    <dgm:cxn modelId="{304460DB-693C-45EA-A3E3-B755B47943D2}" type="presParOf" srcId="{0C2C051C-AFF5-41F6-8F76-692CA4CCD9F2}" destId="{0B9524A3-28BB-448B-B9DE-30B3C5366768}" srcOrd="1" destOrd="0" presId="urn:microsoft.com/office/officeart/2005/8/layout/hProcess3"/>
    <dgm:cxn modelId="{76B8544A-402A-40BB-A27B-52A8B4451643}" type="presParOf" srcId="{0C2C051C-AFF5-41F6-8F76-692CA4CCD9F2}" destId="{7213D092-F878-4DC6-BFE4-DDA380D34602}" srcOrd="2" destOrd="0" presId="urn:microsoft.com/office/officeart/2005/8/layout/hProcess3"/>
    <dgm:cxn modelId="{42F4D478-0516-4EFC-9165-76EB845D1124}" type="presParOf" srcId="{0C2C051C-AFF5-41F6-8F76-692CA4CCD9F2}" destId="{BBD445F9-2906-439A-A1FC-992CBB106FC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45F9-2906-439A-A1FC-992CBB106FCC}">
      <dsp:nvSpPr>
        <dsp:cNvPr id="0" name=""/>
        <dsp:cNvSpPr/>
      </dsp:nvSpPr>
      <dsp:spPr>
        <a:xfrm>
          <a:off x="0" y="0"/>
          <a:ext cx="9394723" cy="2808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0.25784</cdr:x>
      <cdr:y>0.02721</cdr:y>
    </cdr:from>
    <cdr:to>
      <cdr:x>0.67815</cdr:x>
      <cdr:y>0.11565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4243" y="117986"/>
          <a:ext cx="2566221" cy="383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600" b="1" i="0" u="none" strike="noStrike" kern="1200" baseline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2023-2024 </a:t>
          </a:r>
          <a:r>
            <a:rPr lang="ru-RU" sz="16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жылы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7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microsoft.com/office/2007/relationships/hdphoto" Target="../media/hdphoto1.wdp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5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hyperlink" Target="https://cloud.mail.ru/public/Y2os/ja42acLG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1.xml"/><Relationship Id="rId10" Type="http://schemas.openxmlformats.org/officeDocument/2006/relationships/hyperlink" Target="https://www.google.com/search?q=conker&amp;rlz=1C1GCEA_enKZ970KZ970&amp;oq=&amp;aqs=chrome.0.69i59i450l8.370920j0j7&amp;sourceid=chrome&amp;ie=UTF-8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www.conker.ai/" TargetMode="External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hyperlink" Target="&#1048;&#1085;&#1089;&#1090;&#1088;&#1091;&#1082;&#1094;&#1080;&#1103;%20&#1088;&#1072;&#1073;&#1086;&#1090;&#1099;%20&#1074;%20Conker.ai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w\Downloads\24 ПЛЕНАРНЙ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4"/>
            <a:ext cx="14687510" cy="82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1839217" y="775572"/>
            <a:ext cx="7086975" cy="45457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ea typeface="Outfit" pitchFamily="34" charset="-122"/>
                <a:cs typeface="Outfit" pitchFamily="34" charset="-120"/>
              </a:rPr>
              <a:t>БІЛІМ АЛУШЫЛАРДЫҢ ФУНКЦИОНАЛДЫҚ САУАТТЫЛЫҒЫН ДАМЫТУ МАҚСАТЫНДА МАТЕМАТИКА САБАҚТАРЫНДА ЦИФРЛЫҚ БІЛІМ БЕРУ ТЕХНОЛОГИЯЛАРЫН ПАЙДАЛАНУ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pic>
        <p:nvPicPr>
          <p:cNvPr id="13" name="Рисунок 12" descr="logo(eng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6020" y="1538635"/>
            <a:ext cx="2328686" cy="214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87969" y="6029825"/>
            <a:ext cx="2507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БАЙМЕНОВА АСЕМ РАХИМОВНА</a:t>
            </a:r>
            <a:endParaRPr lang="ru-RU" altLang="ru-RU" sz="1600" b="1" dirty="0">
              <a:solidFill>
                <a:schemeClr val="bg1"/>
              </a:solidFill>
              <a:latin typeface="Calibri (Основной текст)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397" y="5966467"/>
            <a:ext cx="210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БЕЙСЕМБАЕВА </a:t>
            </a:r>
            <a:r>
              <a:rPr lang="kk-KZ" altLang="ru-RU" sz="1600" b="1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ЛАЗЗАТ </a:t>
            </a:r>
            <a:r>
              <a:rPr lang="kk-KZ" altLang="ru-RU" sz="1600" b="1" dirty="0" smtClean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КОКЕНАЕВНА</a:t>
            </a:r>
            <a:endParaRPr lang="ru-RU" sz="1600" b="1" dirty="0">
              <a:solidFill>
                <a:schemeClr val="bg1"/>
              </a:solidFill>
              <a:latin typeface="Calibri (Основной текст)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7222" r="20312" b="44305"/>
          <a:stretch/>
        </p:blipFill>
        <p:spPr>
          <a:xfrm>
            <a:off x="2042541" y="5770973"/>
            <a:ext cx="979764" cy="97467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b="8892"/>
          <a:stretch/>
        </p:blipFill>
        <p:spPr>
          <a:xfrm>
            <a:off x="5382704" y="5772059"/>
            <a:ext cx="1015937" cy="9735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0" y="7162558"/>
            <a:ext cx="14687510" cy="106704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E32D91"/>
              </a:buClr>
              <a:buNone/>
            </a:pPr>
            <a:r>
              <a:rPr lang="ru-RU" b="1" dirty="0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 15 </a:t>
            </a:r>
            <a:r>
              <a:rPr lang="ru-RU" b="1" dirty="0" err="1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тамыз</a:t>
            </a:r>
            <a:r>
              <a:rPr lang="ru-RU" b="1" dirty="0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 2024 </a:t>
            </a:r>
            <a:r>
              <a:rPr lang="ru-RU" b="1" dirty="0" err="1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жыл</a:t>
            </a:r>
            <a:endParaRPr lang="en-US" b="1" dirty="0">
              <a:solidFill>
                <a:schemeClr val="bg1"/>
              </a:solidFill>
              <a:latin typeface="Calibri (Основной текст)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73217" y="4115753"/>
            <a:ext cx="4814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lnSpc>
                <a:spcPct val="120000"/>
              </a:lnSpc>
              <a:buClr>
                <a:srgbClr val="E32D91"/>
              </a:buClr>
              <a:buSzPct val="100000"/>
              <a:defRPr/>
            </a:pPr>
            <a:r>
              <a:rPr lang="kk-KZ" sz="2000" b="1" dirty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Астана </a:t>
            </a:r>
            <a:r>
              <a:rPr lang="kk-KZ" sz="2000" b="1" dirty="0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қ. әкімдігінің </a:t>
            </a:r>
          </a:p>
          <a:p>
            <a:pPr algn="ctr" defTabSz="1097280">
              <a:lnSpc>
                <a:spcPct val="120000"/>
              </a:lnSpc>
              <a:buClr>
                <a:srgbClr val="E32D91"/>
              </a:buClr>
              <a:buSzPct val="100000"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«</a:t>
            </a:r>
            <a:r>
              <a:rPr lang="en-US" sz="2000" b="1" dirty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ASTANA POLYTECHNIC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» </a:t>
            </a:r>
            <a:endParaRPr lang="ru-RU" sz="2000" b="1" dirty="0" smtClean="0">
              <a:solidFill>
                <a:schemeClr val="bg1"/>
              </a:solidFill>
              <a:latin typeface="Calibri (Основной текст)"/>
              <a:cs typeface="Times New Roman" pitchFamily="18" charset="0"/>
            </a:endParaRPr>
          </a:p>
          <a:p>
            <a:pPr algn="ctr" defTabSz="1097280">
              <a:lnSpc>
                <a:spcPct val="120000"/>
              </a:lnSpc>
              <a:buClr>
                <a:srgbClr val="E32D91"/>
              </a:buClr>
              <a:buSzPct val="100000"/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жоғары</a:t>
            </a:r>
            <a:r>
              <a:rPr lang="ru-RU" sz="2000" b="1" dirty="0" smtClean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колледжі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» </a:t>
            </a:r>
            <a:r>
              <a:rPr lang="kk-KZ" sz="2000" b="1" dirty="0">
                <a:solidFill>
                  <a:schemeClr val="bg1"/>
                </a:solidFill>
                <a:latin typeface="Calibri (Основной текст)"/>
                <a:cs typeface="Times New Roman" pitchFamily="18" charset="0"/>
              </a:rPr>
              <a:t>ШЖҚ МКК</a:t>
            </a:r>
            <a:endParaRPr lang="ru-RU" sz="2000" b="1" dirty="0">
              <a:solidFill>
                <a:schemeClr val="bg1"/>
              </a:solidFill>
              <a:latin typeface="Calibri (Основной текст)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422760" y="2610754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422760" y="3684300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422760" y="475499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2"/>
          <p:cNvSpPr/>
          <p:nvPr/>
        </p:nvSpPr>
        <p:spPr>
          <a:xfrm>
            <a:off x="1895300" y="1135667"/>
            <a:ext cx="12735100" cy="521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104"/>
              </a:lnSpc>
            </a:pP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Оқушылардың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үлгерімі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мен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үлгерімін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талдау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383467"/>
              </p:ext>
            </p:extLst>
          </p:nvPr>
        </p:nvGraphicFramePr>
        <p:xfrm>
          <a:off x="7762294" y="1980393"/>
          <a:ext cx="6322415" cy="426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18898"/>
              </p:ext>
            </p:extLst>
          </p:nvPr>
        </p:nvGraphicFramePr>
        <p:xfrm>
          <a:off x="434155" y="3423547"/>
          <a:ext cx="6465323" cy="426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Овал 5"/>
          <p:cNvSpPr/>
          <p:nvPr/>
        </p:nvSpPr>
        <p:spPr>
          <a:xfrm>
            <a:off x="7148356" y="5553231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8357" y="4555780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48358" y="3612805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2"/>
          <p:cNvSpPr/>
          <p:nvPr/>
        </p:nvSpPr>
        <p:spPr>
          <a:xfrm>
            <a:off x="3427857" y="283908"/>
            <a:ext cx="9729216" cy="10840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4104"/>
              </a:lnSpc>
            </a:pP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Білім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алушылардың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оқу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үлгерімін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</a:p>
          <a:p>
            <a:pPr algn="ctr">
              <a:lnSpc>
                <a:spcPts val="4104"/>
              </a:lnSpc>
            </a:pP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анықтау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және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талдау</a:t>
            </a:r>
            <a:endParaRPr lang="en-US" sz="3600" dirty="0"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 3"/>
          <p:cNvSpPr/>
          <p:nvPr/>
        </p:nvSpPr>
        <p:spPr>
          <a:xfrm>
            <a:off x="431363" y="2098425"/>
            <a:ext cx="12401542" cy="889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26"/>
              </a:lnSpc>
            </a:pPr>
            <a:r>
              <a:rPr lang="en-US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kk-KZ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оқытушыларға білім алушы</a:t>
            </a:r>
            <a:r>
              <a:rPr lang="ru-RU" sz="32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лардың</a:t>
            </a:r>
            <a:r>
              <a:rPr lang="ru-RU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үлгерімін</a:t>
            </a:r>
            <a:r>
              <a:rPr lang="ru-RU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анықтау</a:t>
            </a:r>
            <a:r>
              <a:rPr lang="ru-RU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мен </a:t>
            </a:r>
            <a:r>
              <a:rPr lang="ru-RU" sz="32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талдауға</a:t>
            </a:r>
            <a:r>
              <a:rPr lang="ru-RU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арналған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құралдарды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ұсынады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бұл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олардың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нәтижелерін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бақылауға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процесін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реттеуге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мүмкіндік</a:t>
            </a:r>
            <a:r>
              <a:rPr lang="ru-RU" sz="32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береді</a:t>
            </a:r>
            <a:r>
              <a:rPr lang="en-US" sz="32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3" y="4212447"/>
            <a:ext cx="3676055" cy="833795"/>
          </a:xfrm>
          <a:prstGeom prst="rect">
            <a:avLst/>
          </a:prstGeom>
        </p:spPr>
      </p:pic>
      <p:sp>
        <p:nvSpPr>
          <p:cNvPr id="6" name="Text 4"/>
          <p:cNvSpPr/>
          <p:nvPr/>
        </p:nvSpPr>
        <p:spPr>
          <a:xfrm>
            <a:off x="639723" y="5268613"/>
            <a:ext cx="2084665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52"/>
              </a:lnSpc>
            </a:pP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Тесттер</a:t>
            </a:r>
            <a:r>
              <a:rPr lang="ru-RU" sz="20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9722" y="5744424"/>
            <a:ext cx="3711051" cy="1406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26"/>
              </a:lnSpc>
            </a:pP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алушылардың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бағалау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тесттер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өткізу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204" y="4258986"/>
            <a:ext cx="3676055" cy="83379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525114" y="5268613"/>
            <a:ext cx="2084665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52"/>
              </a:lnSpc>
              <a:buNone/>
            </a:pP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Нәтижелерді талдау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90563" y="5744423"/>
            <a:ext cx="3467696" cy="9930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26"/>
              </a:lnSpc>
            </a:pP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Тест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нәтижелерін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автоматты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түрде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талдау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553" y="4258985"/>
            <a:ext cx="3676174" cy="83379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177452" y="5248629"/>
            <a:ext cx="2250758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052"/>
              </a:lnSpc>
            </a:pP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Деректерді</a:t>
            </a:r>
            <a:r>
              <a:rPr lang="ru-RU" sz="20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визуализациялау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0021553" y="5736977"/>
            <a:ext cx="3676174" cy="1000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26"/>
              </a:lnSpc>
            </a:pP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Талдауға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ыңғайлы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болу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нәтижелерді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графиктер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диаграммалар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түрінде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ұсыну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789512" y="146452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832905" y="146452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814411" y="146452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1"/>
          <p:cNvSpPr/>
          <p:nvPr/>
        </p:nvSpPr>
        <p:spPr>
          <a:xfrm>
            <a:off x="3506758" y="132632"/>
            <a:ext cx="11123641" cy="1207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4755"/>
              </a:lnSpc>
            </a:pP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Білім</a:t>
            </a: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алушылардың</a:t>
            </a: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оқу-тәрбие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процесіне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endParaRPr lang="ru-RU" sz="36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  <a:p>
            <a:pPr algn="ctr">
              <a:lnSpc>
                <a:spcPts val="4755"/>
              </a:lnSpc>
            </a:pP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ынтасын</a:t>
            </a: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арттыру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және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тарту</a:t>
            </a: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</p:txBody>
      </p:sp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463646" y="1847847"/>
            <a:ext cx="611030" cy="61102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57794" y="2557282"/>
            <a:ext cx="3591878" cy="301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01"/>
              </a:lnSpc>
            </a:pP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Бәсекелестік</a:t>
            </a:r>
            <a:r>
              <a:rPr lang="ru-RU" sz="20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элемент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57794" y="2969596"/>
            <a:ext cx="4197480" cy="147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Ойындар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онлайн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турнирлер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виртуалды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жарыстар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алушыларды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ынталандыратын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үдерісіне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бәсекелестік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элемент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қосады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3646" y="5152048"/>
            <a:ext cx="460058" cy="46005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40649" y="5787249"/>
            <a:ext cx="3166110" cy="301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01"/>
              </a:lnSpc>
            </a:pPr>
            <a:r>
              <a:rPr lang="en-US" sz="2000" b="1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Интерактив</a:t>
            </a: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ті тапсырмалар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40649" y="6199562"/>
            <a:ext cx="3872865" cy="883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Интерактивті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сабақтарды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жанды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қызықты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етеді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алушылардың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белсенділігін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арттырады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1108477" y="1761652"/>
            <a:ext cx="586994" cy="58699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556996" y="2540381"/>
            <a:ext cx="3151227" cy="301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>
              <a:lnSpc>
                <a:spcPts val="1701"/>
              </a:lnSpc>
              <a:buNone/>
            </a:pP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Жағымды</a:t>
            </a:r>
            <a:r>
              <a:rPr lang="en-US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эмоци</a:t>
            </a: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ялар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315450" y="2823792"/>
            <a:ext cx="4963315" cy="147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2309"/>
              </a:lnSpc>
              <a:buNone/>
            </a:pP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Тапсырмаларды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сәтті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орындау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мақсаттарға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қол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жеткізу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алушыларға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қанағаттану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жағымды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эмоцияларды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тудырады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оларды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әрі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қарай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оқуға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ынталандырады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723882" y="5852265"/>
            <a:ext cx="2604016" cy="251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79"/>
              </a:lnSpc>
            </a:pP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20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үлгерімін</a:t>
            </a:r>
            <a:r>
              <a:rPr lang="ru-RU" sz="20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арттыру</a:t>
            </a:r>
            <a:endParaRPr lang="en-US" sz="20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315450" y="6213134"/>
            <a:ext cx="4798756" cy="1608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533"/>
              </a:lnSpc>
              <a:tabLst>
                <a:tab pos="354013" algn="l"/>
              </a:tabLst>
            </a:pP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kk-KZ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оқытушыларға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интерактивті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қызықты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ету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арқылы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алушылардың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жетістіктерін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жақсартуға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көмектеседі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6" name="AutoShape 2" descr="Обложка книги Контур, книга, угол, прямоугольни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3850" y="5074479"/>
            <a:ext cx="615194" cy="6151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715125" y="1847847"/>
            <a:ext cx="2353453" cy="5973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62" y="2273951"/>
            <a:ext cx="3686175" cy="474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41605" y="6533109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41604" y="7395539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41606" y="5726544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2"/>
          <p:cNvSpPr/>
          <p:nvPr/>
        </p:nvSpPr>
        <p:spPr>
          <a:xfrm>
            <a:off x="3790950" y="132736"/>
            <a:ext cx="10588726" cy="1475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Математика </a:t>
            </a: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оқытушылары</a:t>
            </a: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үшін</a:t>
            </a: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Conker.ai</a:t>
            </a:r>
            <a:r>
              <a:rPr lang="kk-KZ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-ды және басқа ресурстарды </a:t>
            </a:r>
            <a:r>
              <a:rPr lang="en-US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қолданудың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артықшылықтары</a:t>
            </a: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253666" y="1929768"/>
            <a:ext cx="1243774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77"/>
              </a:lnSpc>
            </a:pPr>
            <a:r>
              <a:rPr lang="en-US" sz="28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математика </a:t>
            </a:r>
            <a:r>
              <a:rPr lang="ru-RU" sz="28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оқытушыларына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олардың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жұмысын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айтарлықтай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жеңілдететін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жақсартатын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мүмкіндіктердің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кең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ауқымын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ұсынады</a:t>
            </a:r>
            <a:r>
              <a:rPr lang="en-US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709092" y="2839890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65778" y="2930497"/>
            <a:ext cx="75248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en-US" sz="2000" b="1" dirty="0">
                <a:solidFill>
                  <a:srgbClr val="002060"/>
                </a:solidFill>
                <a:ea typeface="Patrick Hand" pitchFamily="34" charset="-122"/>
                <a:cs typeface="Times New Roman" pitchFamily="18" charset="0"/>
              </a:rPr>
              <a:t>1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270590" y="2839890"/>
            <a:ext cx="1728192" cy="216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701"/>
              </a:lnSpc>
              <a:buNone/>
            </a:pP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Уақытты үнемдеу</a:t>
            </a:r>
            <a:endParaRPr lang="en-US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270590" y="3147146"/>
            <a:ext cx="3319343" cy="1790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77"/>
              </a:lnSpc>
            </a:pP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нәтижелерді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талдау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процесін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автоматтандыру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оқытушының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алушылармен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жұмыс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жасауға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уақытын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босатады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22916" y="2817125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5168768" y="2907732"/>
            <a:ext cx="97036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en-US" sz="2000" b="1" dirty="0">
                <a:solidFill>
                  <a:srgbClr val="002060"/>
                </a:solidFill>
                <a:ea typeface="Patrick Hand" pitchFamily="34" charset="-122"/>
                <a:cs typeface="Times New Roman" pitchFamily="18" charset="0"/>
              </a:rPr>
              <a:t>2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584415" y="2817125"/>
            <a:ext cx="2364462" cy="216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701"/>
              </a:lnSpc>
              <a:buNone/>
            </a:pP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Тиімділікті арттыру</a:t>
            </a:r>
            <a:endParaRPr lang="en-US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584415" y="3136808"/>
            <a:ext cx="3633327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77"/>
              </a:lnSpc>
            </a:pP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Оқуға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көзқарас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алушылардың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ынтасын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арттырады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олардың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үлгеріміне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ықпал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етеді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944451" y="2844176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7" name="Text 17"/>
          <p:cNvSpPr/>
          <p:nvPr/>
        </p:nvSpPr>
        <p:spPr>
          <a:xfrm>
            <a:off x="10099947" y="2937820"/>
            <a:ext cx="77748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ea typeface="Patrick Hand" pitchFamily="34" charset="-122"/>
                <a:cs typeface="Times New Roman" pitchFamily="18" charset="0"/>
              </a:rPr>
              <a:t>3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8" name="Text 18"/>
          <p:cNvSpPr/>
          <p:nvPr/>
        </p:nvSpPr>
        <p:spPr>
          <a:xfrm>
            <a:off x="10372065" y="2867037"/>
            <a:ext cx="2202299" cy="216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701"/>
              </a:lnSpc>
              <a:buNone/>
            </a:pPr>
            <a:r>
              <a:rPr lang="kk-KZ" sz="20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Қосымша ресурстар</a:t>
            </a:r>
            <a:endParaRPr lang="en-US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Text 19"/>
          <p:cNvSpPr/>
          <p:nvPr/>
        </p:nvSpPr>
        <p:spPr>
          <a:xfrm>
            <a:off x="10372065" y="3193783"/>
            <a:ext cx="3319343" cy="13041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77"/>
              </a:lnSpc>
            </a:pP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материалдарының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бейне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сабақтар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сынақтардың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кең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жинағына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қол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жеткізу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Text 2"/>
          <p:cNvSpPr/>
          <p:nvPr/>
        </p:nvSpPr>
        <p:spPr>
          <a:xfrm>
            <a:off x="1154502" y="5274943"/>
            <a:ext cx="3978116" cy="744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930"/>
              </a:lnSpc>
            </a:pPr>
            <a:r>
              <a:rPr lang="ru-RU" sz="2000" b="1" dirty="0" err="1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Интерактивтілік</a:t>
            </a:r>
            <a:r>
              <a:rPr lang="ru-RU" sz="2000" b="1" dirty="0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 мотивация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Text 3"/>
          <p:cNvSpPr/>
          <p:nvPr/>
        </p:nvSpPr>
        <p:spPr>
          <a:xfrm>
            <a:off x="1133033" y="6019084"/>
            <a:ext cx="4071481" cy="1191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Цифрлық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технологиялар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интерактивті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тапсырмаларды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ойындарды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симуляцияларды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жасауға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мүмкіндік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береді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алушылардың</a:t>
            </a:r>
            <a:r>
              <a:rPr lang="ru-RU" sz="2000" dirty="0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қызығушылығы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ынтасын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арттырады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Text 4"/>
          <p:cNvSpPr/>
          <p:nvPr/>
        </p:nvSpPr>
        <p:spPr>
          <a:xfrm>
            <a:off x="5584414" y="5274943"/>
            <a:ext cx="3948229" cy="565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3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Жеке көзқарас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Text 5"/>
          <p:cNvSpPr/>
          <p:nvPr/>
        </p:nvSpPr>
        <p:spPr>
          <a:xfrm>
            <a:off x="5634139" y="5709669"/>
            <a:ext cx="3978116" cy="1971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Цифрлық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платформаларды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пайдалана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отырып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әр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алушының</a:t>
            </a:r>
            <a:r>
              <a:rPr lang="ru-RU" sz="2000" dirty="0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қарқыны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деңгейін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ескере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отырып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оқуға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көзқарасты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ұйымдастыруға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болады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Text 6"/>
          <p:cNvSpPr/>
          <p:nvPr/>
        </p:nvSpPr>
        <p:spPr>
          <a:xfrm>
            <a:off x="10233175" y="5274942"/>
            <a:ext cx="3669625" cy="3321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30"/>
              </a:lnSpc>
              <a:buNone/>
            </a:pPr>
            <a:r>
              <a:rPr lang="en-US" sz="2000" b="1" dirty="0" err="1" smtClean="0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Ресурс</a:t>
            </a:r>
            <a:r>
              <a:rPr lang="kk-KZ" sz="2000" b="1" dirty="0" smtClean="0">
                <a:solidFill>
                  <a:schemeClr val="bg1"/>
                </a:solidFill>
                <a:ea typeface="Petrona" pitchFamily="34" charset="-122"/>
                <a:cs typeface="Times New Roman" pitchFamily="18" charset="0"/>
              </a:rPr>
              <a:t>тардың алуан түрлігі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" name="Text 7"/>
          <p:cNvSpPr/>
          <p:nvPr/>
        </p:nvSpPr>
        <p:spPr>
          <a:xfrm>
            <a:off x="10333190" y="5663682"/>
            <a:ext cx="3978116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Цифрлық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технологиялар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кең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ауқымды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материалдарына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бейне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сабақтарға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, онлайн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тесттерге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интерактивті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жаттығуларға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қол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жеткізуге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мүмкіндік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береді</a:t>
            </a:r>
            <a:r>
              <a:rPr lang="ru-RU" sz="2000" dirty="0">
                <a:solidFill>
                  <a:schemeClr val="bg1"/>
                </a:solidFill>
                <a:ea typeface="Inter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" name="Shape 4"/>
          <p:cNvSpPr/>
          <p:nvPr/>
        </p:nvSpPr>
        <p:spPr>
          <a:xfrm>
            <a:off x="744294" y="527494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27" name="Shape 4"/>
          <p:cNvSpPr/>
          <p:nvPr/>
        </p:nvSpPr>
        <p:spPr>
          <a:xfrm>
            <a:off x="5145966" y="5218322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28" name="Shape 4"/>
          <p:cNvSpPr/>
          <p:nvPr/>
        </p:nvSpPr>
        <p:spPr>
          <a:xfrm>
            <a:off x="9844436" y="5158207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29" name="Text 5"/>
          <p:cNvSpPr/>
          <p:nvPr/>
        </p:nvSpPr>
        <p:spPr>
          <a:xfrm>
            <a:off x="865838" y="5342907"/>
            <a:ext cx="75248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ea typeface="Patrick Hand" pitchFamily="34" charset="-122"/>
                <a:cs typeface="Times New Roman" pitchFamily="18" charset="0"/>
              </a:rPr>
              <a:t>4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0" name="Text 5"/>
          <p:cNvSpPr/>
          <p:nvPr/>
        </p:nvSpPr>
        <p:spPr>
          <a:xfrm>
            <a:off x="5314062" y="5339539"/>
            <a:ext cx="75248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5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1" name="Text 5"/>
          <p:cNvSpPr/>
          <p:nvPr/>
        </p:nvSpPr>
        <p:spPr>
          <a:xfrm>
            <a:off x="10004439" y="5242794"/>
            <a:ext cx="75248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ru-RU" sz="2000" b="1" dirty="0">
                <a:solidFill>
                  <a:srgbClr val="002060"/>
                </a:solidFill>
                <a:ea typeface="Patrick Hand" pitchFamily="34" charset="-122"/>
                <a:cs typeface="Times New Roman" pitchFamily="18" charset="0"/>
              </a:rPr>
              <a:t>6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693103" y="870266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161668" y="1272324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03771" y="431586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1038655"/>
            <a:ext cx="3581400" cy="7296810"/>
          </a:xfrm>
          <a:prstGeom prst="rect">
            <a:avLst/>
          </a:prstGeom>
        </p:spPr>
      </p:pic>
      <p:sp>
        <p:nvSpPr>
          <p:cNvPr id="3" name="Text 2"/>
          <p:cNvSpPr/>
          <p:nvPr/>
        </p:nvSpPr>
        <p:spPr>
          <a:xfrm>
            <a:off x="2419350" y="640808"/>
            <a:ext cx="8629650" cy="7956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/>
          <a:lstStyle/>
          <a:p>
            <a:pPr algn="ctr">
              <a:lnSpc>
                <a:spcPts val="4860"/>
              </a:lnSpc>
            </a:pP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Қорытынды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</p:txBody>
      </p:sp>
      <p:sp>
        <p:nvSpPr>
          <p:cNvPr id="4" name="Text 3"/>
          <p:cNvSpPr/>
          <p:nvPr/>
        </p:nvSpPr>
        <p:spPr>
          <a:xfrm>
            <a:off x="742950" y="1745592"/>
            <a:ext cx="9486901" cy="1397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2533"/>
              </a:lnSpc>
              <a:tabLst>
                <a:tab pos="354013" algn="l"/>
              </a:tabLst>
            </a:pPr>
            <a:r>
              <a:rPr lang="en-US" sz="2800" b="1" dirty="0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Conker.ai </a:t>
            </a:r>
            <a:r>
              <a:rPr lang="en-US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бұл</a:t>
            </a:r>
            <a:r>
              <a:rPr lang="ru-RU" sz="2800" b="1" dirty="0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математика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пәні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оқытушылары</a:t>
            </a:r>
            <a:r>
              <a:rPr lang="ru-RU" sz="2800" b="1" dirty="0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үшін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таптырмас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құрал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ол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оқыту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сапасын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арттыруға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білім</a:t>
            </a:r>
            <a:r>
              <a:rPr lang="ru-RU" sz="2800" b="1" dirty="0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алушылардың</a:t>
            </a:r>
            <a:r>
              <a:rPr lang="ru-RU" sz="2800" b="1" dirty="0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ынтасын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арттыруға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оқу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үдерісін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тиімді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етуге</a:t>
            </a:r>
            <a:r>
              <a:rPr lang="ru-RU" sz="2800" b="1" dirty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көмектеседі</a:t>
            </a:r>
            <a:r>
              <a:rPr lang="en-US" sz="2800" b="1" dirty="0" smtClean="0">
                <a:solidFill>
                  <a:schemeClr val="bg1"/>
                </a:solidFill>
                <a:ea typeface="Arimo" pitchFamily="34" charset="-122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a typeface="Arimo" pitchFamily="34" charset="-122"/>
              <a:cs typeface="Times New Roman" pitchFamily="18" charset="0"/>
            </a:endParaRPr>
          </a:p>
        </p:txBody>
      </p:sp>
      <p:sp>
        <p:nvSpPr>
          <p:cNvPr id="5" name="Text 4"/>
          <p:cNvSpPr/>
          <p:nvPr/>
        </p:nvSpPr>
        <p:spPr>
          <a:xfrm>
            <a:off x="337927" y="3921260"/>
            <a:ext cx="4773570" cy="5026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79"/>
              </a:lnSpc>
            </a:pP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Тиімді</a:t>
            </a:r>
            <a:r>
              <a:rPr lang="ru-RU" sz="28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оқытуға</a:t>
            </a:r>
            <a:r>
              <a:rPr lang="ru-RU" sz="28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арналған</a:t>
            </a:r>
            <a:r>
              <a:rPr lang="ru-RU" sz="28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құралдар</a:t>
            </a:r>
            <a:endParaRPr lang="en-US" sz="28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6" name="Text 5"/>
          <p:cNvSpPr/>
          <p:nvPr/>
        </p:nvSpPr>
        <p:spPr>
          <a:xfrm>
            <a:off x="337926" y="4543488"/>
            <a:ext cx="4638357" cy="22764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533"/>
              </a:lnSpc>
              <a:tabLst>
                <a:tab pos="354013" algn="l"/>
              </a:tabLst>
            </a:pPr>
            <a:r>
              <a:rPr lang="en-US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математика </a:t>
            </a:r>
            <a:r>
              <a:rPr lang="ru-RU" sz="28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оқытушыларына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оқытуды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қызықты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әрі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тиімді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ететін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құралдардың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кең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ауқымын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ұсынады</a:t>
            </a:r>
            <a:r>
              <a:rPr lang="en-US" sz="2800" dirty="0" smtClean="0">
                <a:solidFill>
                  <a:schemeClr val="bg1"/>
                </a:solidFill>
                <a:ea typeface="Patrick Hand" pitchFamily="34" charset="-122"/>
                <a:cs typeface="Patrick Hand" pitchFamily="34" charset="-12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 6"/>
          <p:cNvSpPr/>
          <p:nvPr/>
        </p:nvSpPr>
        <p:spPr>
          <a:xfrm>
            <a:off x="5486399" y="3983593"/>
            <a:ext cx="4743451" cy="888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1979"/>
              </a:lnSpc>
            </a:pP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Оқуға</a:t>
            </a:r>
            <a:r>
              <a:rPr lang="ru-RU" sz="28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жеке</a:t>
            </a:r>
            <a:r>
              <a:rPr lang="ru-RU" sz="28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көзқарас</a:t>
            </a:r>
            <a:endParaRPr lang="en-US" sz="28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8" name="Text 7"/>
          <p:cNvSpPr/>
          <p:nvPr/>
        </p:nvSpPr>
        <p:spPr>
          <a:xfrm>
            <a:off x="5298802" y="4480924"/>
            <a:ext cx="4931049" cy="24723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533"/>
              </a:lnSpc>
              <a:tabLst>
                <a:tab pos="354013" algn="l"/>
              </a:tabLst>
            </a:pPr>
            <a:r>
              <a:rPr lang="en-US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kk-KZ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оқытушыларға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әрбір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алушы</a:t>
            </a:r>
            <a:r>
              <a:rPr lang="ru-RU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жекелендірілген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жоспарларын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құру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арқылы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саралап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принциптерін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жүзеге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асыруға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мүмкіндік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береді</a:t>
            </a:r>
            <a:r>
              <a:rPr lang="en-US" sz="2800" dirty="0" smtClean="0">
                <a:solidFill>
                  <a:schemeClr val="bg1"/>
                </a:solidFill>
                <a:ea typeface="Patrick Hand" pitchFamily="34" charset="-122"/>
                <a:cs typeface="Patrick Hand" pitchFamily="34" charset="-12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49221" y="398662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592614" y="398662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574120" y="398662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t="32813" r="44729" b="13281"/>
          <a:stretch/>
        </p:blipFill>
        <p:spPr bwMode="auto">
          <a:xfrm>
            <a:off x="10554829" y="1661293"/>
            <a:ext cx="4075571" cy="446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90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174" y="1904999"/>
            <a:ext cx="4086225" cy="63246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200275" y="754738"/>
            <a:ext cx="7385327" cy="1731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4525"/>
              </a:lnSpc>
            </a:pPr>
            <a:r>
              <a:rPr lang="ru-RU" sz="36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Математиканы</a:t>
            </a:r>
            <a:r>
              <a:rPr lang="ru-RU" sz="36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оқытудағы</a:t>
            </a:r>
            <a:r>
              <a:rPr lang="ru-RU" sz="36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цифрлық</a:t>
            </a:r>
            <a:r>
              <a:rPr lang="ru-RU" sz="36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білім</a:t>
            </a:r>
            <a:r>
              <a:rPr lang="ru-RU" sz="36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беру </a:t>
            </a:r>
            <a:r>
              <a:rPr lang="ru-RU" sz="36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технологиялары</a:t>
            </a:r>
            <a:endParaRPr lang="ru-RU" sz="3600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43652" y="2866311"/>
            <a:ext cx="413742" cy="413742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796647" y="2935248"/>
            <a:ext cx="107633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2"/>
              </a:lnSpc>
              <a:buNone/>
            </a:pPr>
            <a:r>
              <a:rPr lang="en-US" sz="2172" b="1" dirty="0">
                <a:solidFill>
                  <a:srgbClr val="002060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1</a:t>
            </a:r>
            <a:endParaRPr lang="en-US" sz="2172" dirty="0">
              <a:solidFill>
                <a:srgbClr val="002060"/>
              </a:solidFill>
              <a:latin typeface="Calibri (Основной текст)"/>
            </a:endParaRPr>
          </a:p>
        </p:txBody>
      </p:sp>
      <p:sp>
        <p:nvSpPr>
          <p:cNvPr id="9" name="Text 4"/>
          <p:cNvSpPr/>
          <p:nvPr/>
        </p:nvSpPr>
        <p:spPr>
          <a:xfrm>
            <a:off x="1241227" y="2866311"/>
            <a:ext cx="2486382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3"/>
              </a:lnSpc>
            </a:pP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Қазіргі</a:t>
            </a:r>
            <a:r>
              <a:rPr lang="ru-RU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заманғы</a:t>
            </a:r>
            <a:r>
              <a:rPr lang="ru-RU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тенденциялар</a:t>
            </a:r>
            <a:endParaRPr lang="ru-RU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241227" y="3263860"/>
            <a:ext cx="3836431" cy="14716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7"/>
              </a:lnSpc>
            </a:pP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Заманауи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әлемде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өмірдің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әртүрлі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салаларына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соның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ішінде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білім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беру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саласына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барған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сайын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еніп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жатқан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цифрлық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технологиялардың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қарқынды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дамуы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байқалады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sp>
        <p:nvSpPr>
          <p:cNvPr id="11" name="Shape 6"/>
          <p:cNvSpPr/>
          <p:nvPr/>
        </p:nvSpPr>
        <p:spPr>
          <a:xfrm>
            <a:off x="5229962" y="2866311"/>
            <a:ext cx="413742" cy="413742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5357359" y="2937117"/>
            <a:ext cx="158948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2"/>
              </a:lnSpc>
              <a:buNone/>
            </a:pPr>
            <a:r>
              <a:rPr lang="en-US" sz="2172" b="1" dirty="0">
                <a:solidFill>
                  <a:srgbClr val="002060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2</a:t>
            </a:r>
            <a:endParaRPr lang="en-US" sz="2172" dirty="0">
              <a:solidFill>
                <a:srgbClr val="002060"/>
              </a:solidFill>
              <a:latin typeface="Calibri (Основной текст)"/>
            </a:endParaRPr>
          </a:p>
        </p:txBody>
      </p:sp>
      <p:sp>
        <p:nvSpPr>
          <p:cNvPr id="13" name="Text 8"/>
          <p:cNvSpPr/>
          <p:nvPr/>
        </p:nvSpPr>
        <p:spPr>
          <a:xfrm>
            <a:off x="5696911" y="2866311"/>
            <a:ext cx="2477691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3"/>
              </a:lnSpc>
            </a:pP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Оқудағы</a:t>
            </a:r>
            <a:r>
              <a:rPr lang="ru-RU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өзгерістер</a:t>
            </a:r>
            <a:endParaRPr lang="ru-RU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5696911" y="3263860"/>
            <a:ext cx="3238857" cy="14716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7"/>
              </a:lnSpc>
            </a:pP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Цифрлық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технологиялар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оқыту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әдістерін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түрлендіруде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оқытушылар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білім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алушыларға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жаңа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мүмкіндіктер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туғызуда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sp>
        <p:nvSpPr>
          <p:cNvPr id="15" name="Shape 10"/>
          <p:cNvSpPr/>
          <p:nvPr/>
        </p:nvSpPr>
        <p:spPr>
          <a:xfrm>
            <a:off x="643652" y="5126117"/>
            <a:ext cx="413742" cy="413742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772001" y="5195054"/>
            <a:ext cx="156924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2"/>
              </a:lnSpc>
              <a:buNone/>
            </a:pPr>
            <a:r>
              <a:rPr lang="en-US" sz="2172" b="1" dirty="0">
                <a:solidFill>
                  <a:srgbClr val="002060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3</a:t>
            </a:r>
            <a:endParaRPr lang="en-US" sz="2172" dirty="0">
              <a:solidFill>
                <a:srgbClr val="002060"/>
              </a:solidFill>
              <a:latin typeface="Calibri (Основной текст)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1241227" y="5126117"/>
            <a:ext cx="3066812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3"/>
              </a:lnSpc>
            </a:pP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Жаңа</a:t>
            </a:r>
            <a:r>
              <a:rPr lang="ru-RU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құралдар</a:t>
            </a:r>
            <a:endParaRPr lang="ru-RU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1241227" y="5523667"/>
            <a:ext cx="3238857" cy="14716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7"/>
              </a:lnSpc>
            </a:pP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Математиканы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оқытудың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тиімділігін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айтарлықтай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арттыратын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жаңа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цифрлық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құралдар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пайда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болуда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sp>
        <p:nvSpPr>
          <p:cNvPr id="19" name="Shape 14"/>
          <p:cNvSpPr/>
          <p:nvPr/>
        </p:nvSpPr>
        <p:spPr>
          <a:xfrm>
            <a:off x="5229962" y="5126117"/>
            <a:ext cx="413742" cy="413742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5352239" y="5195054"/>
            <a:ext cx="169069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72"/>
              </a:lnSpc>
              <a:buNone/>
            </a:pPr>
            <a:r>
              <a:rPr lang="en-US" sz="2172" b="1" dirty="0">
                <a:solidFill>
                  <a:srgbClr val="002060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4</a:t>
            </a:r>
            <a:endParaRPr lang="en-US" sz="2172" dirty="0">
              <a:solidFill>
                <a:srgbClr val="002060"/>
              </a:solidFill>
              <a:latin typeface="Calibri (Основной текст)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5696911" y="5126117"/>
            <a:ext cx="2522934" cy="287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3"/>
              </a:lnSpc>
            </a:pP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Оқытушының</a:t>
            </a:r>
            <a:r>
              <a:rPr lang="ru-RU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ролі</a:t>
            </a:r>
            <a:endParaRPr lang="ru-RU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5696911" y="5523667"/>
            <a:ext cx="3238857" cy="14716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7"/>
              </a:lnSpc>
            </a:pP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Оқытушы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жай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ғана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ақпаратты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жеткізуші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емес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білім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алушыға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жаңа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білім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дағдыларды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меңгеруге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көмектесетін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оқу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үдерісінің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көшбасшысы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болады</a:t>
            </a:r>
            <a:r>
              <a:rPr lang="ru-RU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602" y="2590799"/>
            <a:ext cx="4747210" cy="453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5323" y="3402012"/>
            <a:ext cx="1971675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Овал 26"/>
          <p:cNvSpPr/>
          <p:nvPr/>
        </p:nvSpPr>
        <p:spPr>
          <a:xfrm>
            <a:off x="11318664" y="84790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362057" y="84790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3343563" y="84790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8" y="0"/>
            <a:ext cx="14374872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00475" cy="82295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2064" y="442793"/>
            <a:ext cx="8318513" cy="20685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907"/>
              </a:lnSpc>
            </a:pP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Функционалдық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сауаттылықтың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анықтамасы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және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оның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қазіргі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білім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берудегі</a:t>
            </a:r>
            <a:r>
              <a:rPr lang="ru-RU" sz="4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маңызы</a:t>
            </a:r>
            <a:endParaRPr lang="ru-RU" sz="4000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233755" y="2854286"/>
            <a:ext cx="57865" cy="4451389"/>
          </a:xfrm>
          <a:prstGeom prst="roundRect">
            <a:avLst>
              <a:gd name="adj" fmla="val 291721"/>
            </a:avLst>
          </a:prstGeom>
          <a:solidFill>
            <a:srgbClr val="BDB8DF"/>
          </a:solidFill>
          <a:ln/>
        </p:spPr>
      </p:sp>
      <p:sp>
        <p:nvSpPr>
          <p:cNvPr id="8" name="Shape 3"/>
          <p:cNvSpPr/>
          <p:nvPr/>
        </p:nvSpPr>
        <p:spPr>
          <a:xfrm>
            <a:off x="6435923" y="3010035"/>
            <a:ext cx="555665" cy="22860"/>
          </a:xfrm>
          <a:prstGeom prst="roundRect">
            <a:avLst>
              <a:gd name="adj" fmla="val 291721"/>
            </a:avLst>
          </a:prstGeom>
          <a:solidFill>
            <a:srgbClr val="BDB8DF"/>
          </a:solidFill>
          <a:ln/>
        </p:spPr>
      </p:sp>
      <p:sp>
        <p:nvSpPr>
          <p:cNvPr id="9" name="Shape 4"/>
          <p:cNvSpPr/>
          <p:nvPr/>
        </p:nvSpPr>
        <p:spPr>
          <a:xfrm>
            <a:off x="6101596" y="2855572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233755" y="2392323"/>
            <a:ext cx="92869" cy="238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75"/>
              </a:lnSpc>
              <a:buNone/>
            </a:pPr>
            <a:endParaRPr lang="en-US" sz="1875" dirty="0">
              <a:solidFill>
                <a:schemeClr val="bg1"/>
              </a:solidFill>
              <a:latin typeface="Calibri (Основной текст)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153394" y="2657678"/>
            <a:ext cx="2453402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53"/>
              </a:lnSpc>
            </a:pP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Білімді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қолдана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білу</a:t>
            </a:r>
            <a:endParaRPr lang="ru-RU" sz="2000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153394" y="3000935"/>
            <a:ext cx="6921341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ru-RU" sz="2000" dirty="0" err="1" smtClean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Функционалдық</a:t>
            </a:r>
            <a:r>
              <a:rPr lang="ru-RU" sz="2000" dirty="0" smtClean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сауаттылық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білім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дағдыны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өмірлік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жағдаяттарда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қолдана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білуді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практикалық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есептерді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шешуді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білдіреді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sp>
        <p:nvSpPr>
          <p:cNvPr id="13" name="Shape 8"/>
          <p:cNvSpPr/>
          <p:nvPr/>
        </p:nvSpPr>
        <p:spPr>
          <a:xfrm>
            <a:off x="6435923" y="4487902"/>
            <a:ext cx="555665" cy="22860"/>
          </a:xfrm>
          <a:prstGeom prst="roundRect">
            <a:avLst>
              <a:gd name="adj" fmla="val 291721"/>
            </a:avLst>
          </a:prstGeom>
          <a:solidFill>
            <a:srgbClr val="BDB8DF"/>
          </a:solidFill>
          <a:ln/>
        </p:spPr>
      </p:sp>
      <p:sp>
        <p:nvSpPr>
          <p:cNvPr id="14" name="Shape 9"/>
          <p:cNvSpPr/>
          <p:nvPr/>
        </p:nvSpPr>
        <p:spPr>
          <a:xfrm>
            <a:off x="6101596" y="4320738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211610" y="4380270"/>
            <a:ext cx="137160" cy="238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75"/>
              </a:lnSpc>
              <a:buNone/>
            </a:pPr>
            <a:endParaRPr lang="en-US" sz="1875" dirty="0">
              <a:solidFill>
                <a:schemeClr val="bg1"/>
              </a:solidFill>
              <a:latin typeface="Calibri (Основной текст)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153394" y="4148455"/>
            <a:ext cx="2668786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53"/>
              </a:lnSpc>
            </a:pP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Қазіргі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таңдағы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маңыздылығы</a:t>
            </a:r>
            <a:endParaRPr lang="ru-RU" sz="2000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153394" y="4491712"/>
            <a:ext cx="6921341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ru-RU" sz="2000" dirty="0" err="1" smtClean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Адамдар</a:t>
            </a:r>
            <a:r>
              <a:rPr lang="ru-RU" sz="2000" dirty="0" smtClean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әртүрлі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ақпарат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ағындары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технологиялық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шешімдерге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үнемі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ұшырайтын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қазіргі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әлемде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функционалдық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сауаттылық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табысты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өмір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сүру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үшін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қажетті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дағдыға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айналуда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sp>
        <p:nvSpPr>
          <p:cNvPr id="18" name="Shape 13"/>
          <p:cNvSpPr/>
          <p:nvPr/>
        </p:nvSpPr>
        <p:spPr>
          <a:xfrm>
            <a:off x="6435923" y="6196449"/>
            <a:ext cx="555665" cy="22860"/>
          </a:xfrm>
          <a:prstGeom prst="roundRect">
            <a:avLst>
              <a:gd name="adj" fmla="val 291721"/>
            </a:avLst>
          </a:prstGeom>
          <a:solidFill>
            <a:srgbClr val="BDB8DF"/>
          </a:solidFill>
          <a:ln/>
        </p:spPr>
      </p:sp>
      <p:sp>
        <p:nvSpPr>
          <p:cNvPr id="19" name="Shape 14"/>
          <p:cNvSpPr/>
          <p:nvPr/>
        </p:nvSpPr>
        <p:spPr>
          <a:xfrm>
            <a:off x="6101596" y="6029285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212443" y="5047417"/>
            <a:ext cx="135493" cy="238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75"/>
              </a:lnSpc>
              <a:buNone/>
            </a:pPr>
            <a:endParaRPr lang="en-US" sz="1875" dirty="0">
              <a:solidFill>
                <a:schemeClr val="bg1"/>
              </a:solidFill>
              <a:latin typeface="Calibri (Основной текст)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7153394" y="5818902"/>
            <a:ext cx="2406134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53"/>
              </a:lnSpc>
            </a:pP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Негізгі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құзыреттіліктерді</a:t>
            </a:r>
            <a:r>
              <a:rPr lang="ru-RU" sz="2000" b="1" dirty="0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 (Основной текст)"/>
                <a:ea typeface="Outfit" pitchFamily="34" charset="-122"/>
                <a:cs typeface="Outfit" pitchFamily="34" charset="-120"/>
              </a:rPr>
              <a:t>дамыту</a:t>
            </a:r>
            <a:endParaRPr lang="ru-RU" sz="2000" b="1" dirty="0">
              <a:solidFill>
                <a:schemeClr val="bg1"/>
              </a:solidFill>
              <a:latin typeface="Calibri (Основной текст)"/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7153395" y="6162159"/>
            <a:ext cx="5876806" cy="11435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ru-RU" sz="2000" dirty="0" err="1" smtClean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Функционалдық</a:t>
            </a:r>
            <a:r>
              <a:rPr lang="ru-RU" sz="2000" dirty="0" smtClean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сауаттылық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сыни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тұрғыдан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ойлау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проблеманы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шешу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шығармашылық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ойлау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топта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жұмыс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жасау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сияқты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негізгі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құзыреттіліктердің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дамуына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ықпал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етеді</a:t>
            </a:r>
            <a:r>
              <a:rPr lang="ru-RU" sz="2000" dirty="0">
                <a:solidFill>
                  <a:schemeClr val="bg1"/>
                </a:solidFill>
                <a:latin typeface="Calibri (Основной текст)"/>
                <a:ea typeface="Arimo" pitchFamily="34" charset="-122"/>
                <a:cs typeface="Arimo" pitchFamily="34" charset="-120"/>
              </a:rPr>
              <a:t>.</a:t>
            </a:r>
          </a:p>
        </p:txBody>
      </p:sp>
      <p:sp>
        <p:nvSpPr>
          <p:cNvPr id="25" name="Text 20"/>
          <p:cNvSpPr/>
          <p:nvPr/>
        </p:nvSpPr>
        <p:spPr>
          <a:xfrm>
            <a:off x="6207204" y="6374963"/>
            <a:ext cx="145971" cy="238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75"/>
              </a:lnSpc>
              <a:buNone/>
            </a:pPr>
            <a:endParaRPr lang="en-US" sz="1875" dirty="0">
              <a:solidFill>
                <a:schemeClr val="bg1"/>
              </a:solidFill>
              <a:latin typeface="Calibri (Основной текст)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28" y="1632000"/>
            <a:ext cx="4975344" cy="503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79250">
            <a:off x="1354396" y="4708340"/>
            <a:ext cx="965969" cy="562332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468923" y="7063529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93560" y="44279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39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2" descr="blob:https://web.whatsapp.com/4e4328aa-0f39-4ca8-a002-664efdbbda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4" descr="blob:https://web.whatsapp.com/4e4328aa-0f39-4ca8-a002-664efdbbda4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1" y="1039292"/>
            <a:ext cx="2934930" cy="3984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5" name="Прямоугольник 44"/>
          <p:cNvSpPr/>
          <p:nvPr/>
        </p:nvSpPr>
        <p:spPr>
          <a:xfrm>
            <a:off x="3587260" y="254908"/>
            <a:ext cx="8093691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30"/>
              </a:lnSpc>
            </a:pPr>
            <a:r>
              <a:rPr lang="ru-RU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ЦИФРЛЫқ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40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білім</a:t>
            </a:r>
            <a:r>
              <a:rPr lang="ru-RU" sz="4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беру </a:t>
            </a:r>
            <a:r>
              <a:rPr lang="ru-RU" sz="40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ресурстары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9056920" y="4221227"/>
            <a:ext cx="4629591" cy="3916932"/>
            <a:chOff x="155575" y="4856983"/>
            <a:chExt cx="3459239" cy="2761847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856983"/>
              <a:ext cx="2319475" cy="1646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57" y="5943407"/>
              <a:ext cx="2350357" cy="1675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" name="Google Shape;64;p14"/>
          <p:cNvPicPr preferRelativeResize="0"/>
          <p:nvPr/>
        </p:nvPicPr>
        <p:blipFill rotWithShape="1">
          <a:blip r:embed="rId7">
            <a:alphaModFix/>
          </a:blip>
          <a:srcRect l="69954" t="25636" r="2407" b="14198"/>
          <a:stretch/>
        </p:blipFill>
        <p:spPr>
          <a:xfrm>
            <a:off x="3141406" y="1075857"/>
            <a:ext cx="1614231" cy="180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;p14"/>
          <p:cNvPicPr preferRelativeResize="0"/>
          <p:nvPr/>
        </p:nvPicPr>
        <p:blipFill rotWithShape="1">
          <a:blip r:embed="rId7">
            <a:alphaModFix/>
          </a:blip>
          <a:srcRect l="34227" t="24605" r="37735" b="15229"/>
          <a:stretch/>
        </p:blipFill>
        <p:spPr>
          <a:xfrm>
            <a:off x="8889765" y="1039293"/>
            <a:ext cx="1556860" cy="184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64;p14"/>
          <p:cNvPicPr preferRelativeResize="0"/>
          <p:nvPr/>
        </p:nvPicPr>
        <p:blipFill rotWithShape="1">
          <a:blip r:embed="rId7">
            <a:alphaModFix/>
          </a:blip>
          <a:srcRect t="25636" r="69378" b="14198"/>
          <a:stretch/>
        </p:blipFill>
        <p:spPr>
          <a:xfrm>
            <a:off x="11283685" y="897843"/>
            <a:ext cx="1556860" cy="176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4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95948" y="3057491"/>
            <a:ext cx="1614231" cy="122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3461" y="2926317"/>
            <a:ext cx="1881906" cy="49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1252" y="5237032"/>
            <a:ext cx="1958050" cy="70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68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1252" y="3909364"/>
            <a:ext cx="1881906" cy="73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6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8969" y="6387170"/>
            <a:ext cx="1846398" cy="5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6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1252" y="7206015"/>
            <a:ext cx="1862842" cy="6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6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89944" y="3220657"/>
            <a:ext cx="2080262" cy="63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6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51896" y="4340439"/>
            <a:ext cx="1747706" cy="68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5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27426" y="5537522"/>
            <a:ext cx="1595436" cy="60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6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794211" y="6412613"/>
            <a:ext cx="1903759" cy="5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8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45894" y="7206015"/>
            <a:ext cx="2000392" cy="65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4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46113" y="6213816"/>
            <a:ext cx="1543651" cy="61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6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776465" y="7244828"/>
            <a:ext cx="2226599" cy="62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47" y="6191908"/>
            <a:ext cx="1276350" cy="7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32" y="5257375"/>
            <a:ext cx="3028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1" y="7244828"/>
            <a:ext cx="1790395" cy="74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Google Shape;66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950082" y="2820951"/>
            <a:ext cx="2224065" cy="7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7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2245120" y="3629207"/>
            <a:ext cx="2234312" cy="71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68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492159" y="4647956"/>
            <a:ext cx="2116160" cy="7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Овал 72"/>
          <p:cNvSpPr/>
          <p:nvPr/>
        </p:nvSpPr>
        <p:spPr>
          <a:xfrm>
            <a:off x="303802" y="254908"/>
            <a:ext cx="2088598" cy="18928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" y="394161"/>
            <a:ext cx="2053090" cy="1658240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3645671" y="586029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3645671" y="1659575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3645671" y="2730268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New\Downloads\24 ПЛЕНАРНЙ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4"/>
            <a:ext cx="14687510" cy="82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2"/>
          <p:cNvSpPr/>
          <p:nvPr/>
        </p:nvSpPr>
        <p:spPr>
          <a:xfrm>
            <a:off x="279033" y="4712733"/>
            <a:ext cx="10231072" cy="3132155"/>
          </a:xfrm>
          <a:prstGeom prst="roundRect">
            <a:avLst>
              <a:gd name="adj" fmla="val 30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664" y="1462951"/>
            <a:ext cx="3368846" cy="676664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478971" y="870496"/>
            <a:ext cx="9041294" cy="11849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4666"/>
              </a:lnSpc>
            </a:pPr>
            <a:r>
              <a:rPr lang="en-US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Conker.ai: 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Математика 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оқытушылары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үшін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таптырмас</a:t>
            </a:r>
            <a:r>
              <a:rPr lang="ru-RU" sz="4000" b="1" dirty="0" smtClean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құрал</a:t>
            </a:r>
            <a:endParaRPr lang="ru-RU" sz="4000" b="1" dirty="0">
              <a:solidFill>
                <a:schemeClr val="bg1"/>
              </a:solidFill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63535" y="2588776"/>
            <a:ext cx="4375825" cy="1836267"/>
          </a:xfrm>
          <a:prstGeom prst="roundRect">
            <a:avLst>
              <a:gd name="adj" fmla="val 30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860702" y="2626479"/>
            <a:ext cx="3985617" cy="20862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tabLst>
                <a:tab pos="354013" algn="l"/>
              </a:tabLst>
            </a:pPr>
            <a:r>
              <a:rPr lang="en-US" b="1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Conker.ai</a:t>
            </a:r>
            <a:r>
              <a:rPr lang="en-US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математика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оқытушыларына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оқытуды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жақсарту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қуатты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құралдармен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қамтамасыз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ететін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платформа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табылады</a:t>
            </a:r>
            <a:r>
              <a:rPr lang="en-US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5702895" y="2588776"/>
            <a:ext cx="4807209" cy="1836267"/>
          </a:xfrm>
          <a:prstGeom prst="roundRect">
            <a:avLst>
              <a:gd name="adj" fmla="val 30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5862320" y="2626478"/>
            <a:ext cx="4647784" cy="1516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tabLst>
                <a:tab pos="354013" algn="l"/>
                <a:tab pos="530225" algn="l"/>
              </a:tabLst>
            </a:pPr>
            <a:r>
              <a:rPr lang="ru-RU" b="1" dirty="0" err="1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Conker</a:t>
            </a:r>
            <a:r>
              <a:rPr lang="ru-RU" b="1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  <a:r>
              <a:rPr lang="en-US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ai</a:t>
            </a:r>
            <a:r>
              <a:rPr lang="en-US" b="1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–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пайдаланушыларға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реттелетін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материалдары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викториналарды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жасауға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мүмкіндік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беретін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пайдалануға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оңай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құралы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табылады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Оның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айрықша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ерекшелігі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мақалалардан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тікелей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сынақтар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жасау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мүмкіндігі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894" y="1914440"/>
            <a:ext cx="3554361" cy="4368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5"/>
          <p:cNvSpPr/>
          <p:nvPr/>
        </p:nvSpPr>
        <p:spPr>
          <a:xfrm>
            <a:off x="279033" y="4641531"/>
            <a:ext cx="3787153" cy="456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Тапсырмаларды</a:t>
            </a:r>
            <a:r>
              <a:rPr lang="ru-RU" b="1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құру</a:t>
            </a:r>
            <a:endParaRPr lang="en-US" b="1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3" name="Text 6"/>
          <p:cNvSpPr/>
          <p:nvPr/>
        </p:nvSpPr>
        <p:spPr>
          <a:xfrm>
            <a:off x="279033" y="5097756"/>
            <a:ext cx="5355324" cy="11270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Қарапайымнан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күрделіге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дейін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әртүрлі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қиындық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деңгейіндегі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әртүрлі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тапсырмаларды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құру</a:t>
            </a:r>
            <a:r>
              <a:rPr lang="en-US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79033" y="6477128"/>
            <a:ext cx="3344701" cy="4433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Прогрессті</a:t>
            </a:r>
            <a:r>
              <a:rPr lang="ru-RU" b="1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талдау</a:t>
            </a:r>
            <a:endParaRPr lang="en-US" b="1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279033" y="6920367"/>
            <a:ext cx="5115536" cy="11860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dirty="0" err="1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алушылардың</a:t>
            </a:r>
            <a:r>
              <a:rPr lang="ru-RU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үлгерімін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қадағалау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әлсіз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жақтарын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анықтау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үдерісін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түзету</a:t>
            </a:r>
            <a:r>
              <a:rPr lang="en-US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5853295" y="4675415"/>
            <a:ext cx="2050929" cy="4254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en-US" b="1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Интеграция</a:t>
            </a:r>
          </a:p>
        </p:txBody>
      </p:sp>
      <p:sp>
        <p:nvSpPr>
          <p:cNvPr id="18" name="Text 12"/>
          <p:cNvSpPr/>
          <p:nvPr/>
        </p:nvSpPr>
        <p:spPr>
          <a:xfrm>
            <a:off x="5853295" y="5100896"/>
            <a:ext cx="4656810" cy="7544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Басқа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платформалармен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оқытуды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басқару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жүйелерімен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интеграциялау</a:t>
            </a:r>
            <a:r>
              <a:rPr lang="en-US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5853295" y="6477127"/>
            <a:ext cx="4273850" cy="4432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Саралап</a:t>
            </a:r>
            <a:r>
              <a:rPr lang="ru-RU" b="1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оқыту</a:t>
            </a:r>
            <a:endParaRPr lang="en-US" b="1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5853295" y="6920511"/>
            <a:ext cx="4834917" cy="9243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Әрбір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алушы</a:t>
            </a:r>
            <a:r>
              <a:rPr lang="ru-RU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жеке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жоспарын</a:t>
            </a:r>
            <a:r>
              <a:rPr lang="ru-RU" dirty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құру</a:t>
            </a:r>
            <a:r>
              <a:rPr lang="en-US" dirty="0" smtClean="0">
                <a:solidFill>
                  <a:srgbClr val="383838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rgbClr val="383838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318664" y="84790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362057" y="84790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343563" y="847903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" y="2283142"/>
            <a:ext cx="4052389" cy="59464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05631" y="453459"/>
            <a:ext cx="10312498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581"/>
              </a:lnSpc>
            </a:pPr>
            <a:r>
              <a:rPr lang="ru-RU" sz="4465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Сұрақтарды</a:t>
            </a:r>
            <a:r>
              <a:rPr lang="ru-RU" sz="4465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465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автоматты</a:t>
            </a:r>
            <a:r>
              <a:rPr lang="ru-RU" sz="4465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465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түрде</a:t>
            </a:r>
            <a:r>
              <a:rPr lang="ru-RU" sz="4465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465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генерациялау</a:t>
            </a:r>
            <a:r>
              <a:rPr lang="ru-RU" sz="4465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465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мүмкіндігі</a:t>
            </a:r>
            <a:endParaRPr lang="ru-RU" sz="4465" b="1" dirty="0">
              <a:solidFill>
                <a:schemeClr val="bg1"/>
              </a:solidFill>
              <a:ea typeface="Outfit" pitchFamily="34" charset="-122"/>
              <a:cs typeface="Outfit" pitchFamily="34" charset="-12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4206550" y="2283142"/>
            <a:ext cx="1800344" cy="225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72"/>
              </a:lnSpc>
            </a:pP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Тақырыпты</a:t>
            </a:r>
            <a:r>
              <a:rPr lang="ru-RU" sz="24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таңдау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4206550" y="2616160"/>
            <a:ext cx="6623685" cy="288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8"/>
              </a:lnSpc>
            </a:pPr>
            <a:r>
              <a:rPr lang="ru-RU" sz="24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</a:t>
            </a:r>
            <a:r>
              <a:rPr lang="ru-RU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тест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құрастыратын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тақырыпты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таңдайды</a:t>
            </a:r>
            <a:r>
              <a:rPr lang="en-US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165845" y="3606497"/>
            <a:ext cx="2031325" cy="225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772"/>
              </a:lnSpc>
              <a:buNone/>
            </a:pPr>
            <a:r>
              <a:rPr lang="kk-KZ" sz="24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</a:t>
            </a:r>
            <a:r>
              <a:rPr lang="en-US" sz="2400" b="1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араметр</a:t>
            </a:r>
            <a:r>
              <a:rPr lang="kk-KZ" sz="24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лермен басқару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165845" y="3939515"/>
            <a:ext cx="5664390" cy="4855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8"/>
              </a:lnSpc>
            </a:pP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Күрделілік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деңгейі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сұрақтар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саны, </a:t>
            </a:r>
            <a:endParaRPr lang="ru-RU" sz="2400" dirty="0" smtClean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  <a:p>
            <a:pPr>
              <a:lnSpc>
                <a:spcPts val="2268"/>
              </a:lnSpc>
            </a:pPr>
            <a:r>
              <a:rPr lang="ru-RU" sz="24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тапсырмалардың</a:t>
            </a:r>
            <a:r>
              <a:rPr lang="ru-RU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түрлері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анықталады</a:t>
            </a:r>
            <a:r>
              <a:rPr lang="en-US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 17"/>
          <p:cNvSpPr/>
          <p:nvPr/>
        </p:nvSpPr>
        <p:spPr>
          <a:xfrm>
            <a:off x="6090463" y="5204136"/>
            <a:ext cx="1800344" cy="225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772"/>
              </a:lnSpc>
              <a:buNone/>
            </a:pPr>
            <a:r>
              <a:rPr lang="en-US" sz="24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Генерация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Text 18"/>
          <p:cNvSpPr/>
          <p:nvPr/>
        </p:nvSpPr>
        <p:spPr>
          <a:xfrm>
            <a:off x="6090463" y="5537154"/>
            <a:ext cx="6623685" cy="576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68"/>
              </a:lnSpc>
            </a:pPr>
            <a:r>
              <a:rPr lang="en-US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көрсетілген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параметрлерге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сәйкес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сұрақтар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жинағын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жасайды</a:t>
            </a:r>
            <a:r>
              <a:rPr lang="en-US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Text 22"/>
          <p:cNvSpPr/>
          <p:nvPr/>
        </p:nvSpPr>
        <p:spPr>
          <a:xfrm>
            <a:off x="7226097" y="6675477"/>
            <a:ext cx="2511028" cy="225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772"/>
              </a:lnSpc>
              <a:buNone/>
            </a:pPr>
            <a:r>
              <a:rPr lang="kk-KZ" sz="24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Тексеру және өңдеу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Text 23"/>
          <p:cNvSpPr/>
          <p:nvPr/>
        </p:nvSpPr>
        <p:spPr>
          <a:xfrm>
            <a:off x="7226097" y="7008495"/>
            <a:ext cx="6623685" cy="288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68"/>
              </a:lnSpc>
            </a:pPr>
            <a:r>
              <a:rPr lang="ru-RU" sz="24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Оқытушы</a:t>
            </a:r>
            <a:r>
              <a:rPr lang="ru-RU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сұрақтарды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қарап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шығып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қажетті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  <a:p>
            <a:pPr>
              <a:lnSpc>
                <a:spcPts val="2268"/>
              </a:lnSpc>
            </a:pPr>
            <a:r>
              <a:rPr lang="ru-RU" sz="24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өзгертулер</a:t>
            </a:r>
            <a:r>
              <a:rPr lang="ru-RU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енгізе</a:t>
            </a:r>
            <a:r>
              <a:rPr lang="ru-RU" sz="24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алады</a:t>
            </a:r>
            <a:r>
              <a:rPr lang="en-US" sz="24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29513" r="17497" b="10443"/>
          <a:stretch/>
        </p:blipFill>
        <p:spPr bwMode="auto">
          <a:xfrm>
            <a:off x="397939" y="3184071"/>
            <a:ext cx="4708783" cy="4706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вал 22"/>
          <p:cNvSpPr/>
          <p:nvPr/>
        </p:nvSpPr>
        <p:spPr>
          <a:xfrm>
            <a:off x="2041383" y="1137872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55869" y="1622164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23089" y="653580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2" descr="blob:https://web.whatsapp.com/4e4328aa-0f39-4ca8-a002-664efdbbda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4" descr="blob:https://web.whatsapp.com/4e4328aa-0f39-4ca8-a002-664efdbbda4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 2"/>
          <p:cNvSpPr/>
          <p:nvPr/>
        </p:nvSpPr>
        <p:spPr>
          <a:xfrm>
            <a:off x="1135626" y="158193"/>
            <a:ext cx="12254930" cy="900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тәжірибелік</a:t>
            </a:r>
            <a:r>
              <a:rPr lang="ru-RU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ea typeface="Petrona" pitchFamily="34" charset="-122"/>
                <a:cs typeface="Times New Roman" pitchFamily="18" charset="0"/>
              </a:rPr>
              <a:t>бөлім</a:t>
            </a: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Petrona" pitchFamily="34" charset="-122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57599" y="3791635"/>
            <a:ext cx="741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865118573"/>
              </p:ext>
            </p:extLst>
          </p:nvPr>
        </p:nvGraphicFramePr>
        <p:xfrm>
          <a:off x="538319" y="821665"/>
          <a:ext cx="9394724" cy="281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TextBox 37">
            <a:hlinkClick r:id="rId9"/>
          </p:cNvPr>
          <p:cNvSpPr txBox="1"/>
          <p:nvPr/>
        </p:nvSpPr>
        <p:spPr>
          <a:xfrm rot="21007070">
            <a:off x="465662" y="2077987"/>
            <a:ext cx="732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10"/>
              </a:rPr>
              <a:t>https://www.google.com/search?q=conker&amp;rlz=1C1GCEA_enKZ970KZ970&amp;oq=&amp;aqs=chrome.0.69i59i450l8.370920j0j7&amp;sourceid=chrome&amp;ie=UTF-8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" name="Picture 8" descr="C:\Users\Бейсембаева\Downloads\conker-form-qr-nuagph (5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950" y="721681"/>
            <a:ext cx="3594919" cy="35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83" y="5070437"/>
            <a:ext cx="3624986" cy="14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C:\Users\Бейсембаева\Downloads\qrcode_docs.google.com (12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98" y="316629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1"/>
          <p:cNvSpPr txBox="1"/>
          <p:nvPr/>
        </p:nvSpPr>
        <p:spPr>
          <a:xfrm>
            <a:off x="353968" y="4701566"/>
            <a:ext cx="3515903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Бағалау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критериясы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 – </a:t>
            </a:r>
            <a:r>
              <a:rPr lang="kk-KZ" sz="2800" dirty="0" smtClean="0">
                <a:solidFill>
                  <a:schemeClr val="tx1"/>
                </a:solidFill>
                <a:cs typeface="Times New Roman" pitchFamily="18" charset="0"/>
              </a:rPr>
              <a:t>үздік</a:t>
            </a: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3-4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  <a:cs typeface="Times New Roman" pitchFamily="18" charset="0"/>
              </a:rPr>
              <a:t>жақсы</a:t>
            </a: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cs typeface="Times New Roman" pitchFamily="18" charset="0"/>
              </a:rPr>
              <a:t>қанағат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1"/>
          <p:cNvSpPr/>
          <p:nvPr/>
        </p:nvSpPr>
        <p:spPr>
          <a:xfrm>
            <a:off x="3743326" y="400198"/>
            <a:ext cx="10466360" cy="13612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442"/>
              </a:lnSpc>
            </a:pPr>
            <a:r>
              <a:rPr lang="en-US" sz="4000" b="1" dirty="0" smtClean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CONKER.AI </a:t>
            </a:r>
            <a:r>
              <a:rPr lang="ru-RU" sz="4000" b="1" dirty="0" smtClean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БАҒДАРЛАМАСЫН ОҚУ ҮДЕРІСІНЕ </a:t>
            </a:r>
          </a:p>
          <a:p>
            <a:pPr>
              <a:lnSpc>
                <a:spcPts val="4442"/>
              </a:lnSpc>
            </a:pPr>
            <a:r>
              <a:rPr lang="ru-RU" sz="4000" b="1" dirty="0" smtClean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ИНТЕГРАЦИЯЛАУ</a:t>
            </a:r>
            <a:endParaRPr lang="ru-RU" sz="4000" b="1" dirty="0">
              <a:solidFill>
                <a:schemeClr val="bg1"/>
              </a:solidFill>
              <a:ea typeface="Outfit" pitchFamily="34" charset="-122"/>
              <a:cs typeface="Outfit" pitchFamily="34" charset="-120"/>
            </a:endParaRPr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34" y="4015977"/>
            <a:ext cx="2984302" cy="72199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51233" y="5008720"/>
            <a:ext cx="2623304" cy="563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21"/>
              </a:lnSpc>
            </a:pPr>
            <a:r>
              <a:rPr lang="en-US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Google Classroom</a:t>
            </a:r>
          </a:p>
        </p:txBody>
      </p:sp>
      <p:sp>
        <p:nvSpPr>
          <p:cNvPr id="9" name="Text 3"/>
          <p:cNvSpPr/>
          <p:nvPr/>
        </p:nvSpPr>
        <p:spPr>
          <a:xfrm>
            <a:off x="551233" y="5423652"/>
            <a:ext cx="2623304" cy="21830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74"/>
              </a:lnSpc>
            </a:pPr>
            <a:r>
              <a:rPr lang="en-US" dirty="0" smtClean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Google </a:t>
            </a:r>
            <a:r>
              <a:rPr lang="en-US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Classroom-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ға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арналған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en-US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Conker.ai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модулі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оқытушыларға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тапсырмаларды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оңай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құруға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және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тағайындауға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,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нәтижелерді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талдауға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мүмкіндік</a:t>
            </a:r>
            <a:r>
              <a:rPr lang="ru-RU" dirty="0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Arimo" pitchFamily="34" charset="-122"/>
                <a:cs typeface="Arimo" pitchFamily="34" charset="-120"/>
              </a:rPr>
              <a:t>береді</a:t>
            </a:r>
            <a:endParaRPr lang="ru-RU" dirty="0">
              <a:solidFill>
                <a:schemeClr val="bg1"/>
              </a:solidFill>
              <a:ea typeface="Arimo" pitchFamily="34" charset="-122"/>
              <a:cs typeface="Arimo" pitchFamily="34" charset="-12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035" y="4015977"/>
            <a:ext cx="2984302" cy="72199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535534" y="5008720"/>
            <a:ext cx="2623304" cy="563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Microsoft Teams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5"/>
          <p:cNvSpPr/>
          <p:nvPr/>
        </p:nvSpPr>
        <p:spPr>
          <a:xfrm>
            <a:off x="3535534" y="5423653"/>
            <a:ext cx="2623304" cy="1443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tabLst>
                <a:tab pos="354013" algn="l"/>
              </a:tabLst>
            </a:pPr>
            <a:r>
              <a:rPr lang="kk-KZ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Microsoft </a:t>
            </a:r>
            <a:r>
              <a:rPr lang="kk-KZ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Teams-пен интеграция оқытушыларға Conker.ai-ды оқу платформасы контекстінде пайдалануға мүмкіндік береді</a:t>
            </a:r>
            <a:endParaRPr lang="en-US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37" y="4015977"/>
            <a:ext cx="2984302" cy="72199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519836" y="5008720"/>
            <a:ext cx="2623304" cy="563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ZOOM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6519836" y="5423653"/>
            <a:ext cx="2623304" cy="1443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tabLst>
                <a:tab pos="354013" algn="l"/>
              </a:tabLst>
            </a:pPr>
            <a:r>
              <a:rPr lang="en-US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Zoom</a:t>
            </a:r>
            <a:r>
              <a:rPr lang="kk-KZ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-мен интеграция оқытушыларға сабақтарды өткізу және білім алушыларды бағалау үшін онлайн ортада Conker.ai-ды пайдалануға мүмкіндік береді</a:t>
            </a:r>
            <a:endParaRPr lang="ru-RU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342" y="2536280"/>
            <a:ext cx="14023343" cy="68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77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</a:t>
            </a:r>
            <a:r>
              <a:rPr lang="en-US" sz="28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басқа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платформалармен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оқытуды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басқару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жүйелерімен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оңай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интеграцияланады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бұл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оны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пайдалануды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ыңғайлы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тиімді</a:t>
            </a:r>
            <a:r>
              <a:rPr lang="ru-RU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етеді</a:t>
            </a:r>
            <a:r>
              <a:rPr lang="en-US" sz="28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1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7" y="276680"/>
            <a:ext cx="3271377" cy="144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7" t="28421" r="16367" b="8857"/>
          <a:stretch/>
        </p:blipFill>
        <p:spPr bwMode="auto">
          <a:xfrm>
            <a:off x="10633730" y="3976923"/>
            <a:ext cx="3575956" cy="352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/>
          <p:cNvSpPr/>
          <p:nvPr/>
        </p:nvSpPr>
        <p:spPr>
          <a:xfrm>
            <a:off x="9648051" y="5788719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648050" y="6651149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648052" y="4982154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New\Downloads\24 ПЛЕНАРНЙ (1)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4" y="2035962"/>
            <a:ext cx="4200525" cy="539266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976469" y="819601"/>
            <a:ext cx="11208494" cy="992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907"/>
              </a:lnSpc>
            </a:pPr>
            <a:r>
              <a:rPr lang="en-US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Conker.ai-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ды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пайдалану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кезіндегі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қиындықтар</a:t>
            </a:r>
            <a:r>
              <a:rPr lang="ru-RU" sz="4000" b="1" dirty="0">
                <a:solidFill>
                  <a:schemeClr val="bg1"/>
                </a:solidFill>
                <a:ea typeface="Outfit" pitchFamily="34" charset="-122"/>
                <a:cs typeface="Outfit" pitchFamily="34" charset="-120"/>
              </a:rPr>
              <a:t> </a:t>
            </a:r>
          </a:p>
        </p:txBody>
      </p:sp>
      <p:sp>
        <p:nvSpPr>
          <p:cNvPr id="7" name="Shape 2"/>
          <p:cNvSpPr/>
          <p:nvPr/>
        </p:nvSpPr>
        <p:spPr>
          <a:xfrm>
            <a:off x="555665" y="2405301"/>
            <a:ext cx="8032671" cy="4649391"/>
          </a:xfrm>
          <a:prstGeom prst="roundRect">
            <a:avLst>
              <a:gd name="adj" fmla="val 143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563285" y="1811868"/>
            <a:ext cx="8017431" cy="22793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Shape 6"/>
          <p:cNvSpPr/>
          <p:nvPr/>
        </p:nvSpPr>
        <p:spPr>
          <a:xfrm>
            <a:off x="563285" y="3771901"/>
            <a:ext cx="8017431" cy="172783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Shape 9"/>
          <p:cNvSpPr/>
          <p:nvPr/>
        </p:nvSpPr>
        <p:spPr>
          <a:xfrm>
            <a:off x="563285" y="4953082"/>
            <a:ext cx="8017431" cy="176871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Shape 12"/>
          <p:cNvSpPr/>
          <p:nvPr/>
        </p:nvSpPr>
        <p:spPr>
          <a:xfrm>
            <a:off x="597048" y="5399621"/>
            <a:ext cx="8017431" cy="211883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3"/>
          <p:cNvSpPr/>
          <p:nvPr/>
        </p:nvSpPr>
        <p:spPr>
          <a:xfrm>
            <a:off x="555665" y="2035963"/>
            <a:ext cx="3331423" cy="369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01"/>
              </a:lnSpc>
            </a:pP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Алгоритмдерді</a:t>
            </a:r>
            <a:r>
              <a:rPr lang="ru-RU" sz="24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орнату</a:t>
            </a:r>
            <a:endParaRPr lang="en-US" sz="24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2" name="Text 4"/>
          <p:cNvSpPr/>
          <p:nvPr/>
        </p:nvSpPr>
        <p:spPr>
          <a:xfrm>
            <a:off x="555665" y="2586727"/>
            <a:ext cx="7862530" cy="709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дәл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өзекті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сұрақтарды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алгоритмдерін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дұрыс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баптау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маңызды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Text 5"/>
          <p:cNvSpPr/>
          <p:nvPr/>
        </p:nvSpPr>
        <p:spPr>
          <a:xfrm>
            <a:off x="597048" y="5168154"/>
            <a:ext cx="4896205" cy="16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01"/>
              </a:lnSpc>
            </a:pP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Техникалық</a:t>
            </a:r>
            <a:r>
              <a:rPr lang="ru-RU" sz="24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шектеулер</a:t>
            </a:r>
            <a:endParaRPr lang="en-US" sz="24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4" name="Text 6"/>
          <p:cNvSpPr/>
          <p:nvPr/>
        </p:nvSpPr>
        <p:spPr>
          <a:xfrm>
            <a:off x="597047" y="5499735"/>
            <a:ext cx="7828768" cy="1053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en-US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Conker.ai-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де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тапсырмалардың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кейбір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түрлеріне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қолдау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көрсетпеу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белгілі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дерекқорларға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кіру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мүмкіндігі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сияқты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шектеулі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функционалды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болуы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мүмкін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" name="Text 7"/>
          <p:cNvSpPr/>
          <p:nvPr/>
        </p:nvSpPr>
        <p:spPr>
          <a:xfrm>
            <a:off x="563285" y="3645300"/>
            <a:ext cx="2270264" cy="369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01"/>
              </a:lnSpc>
            </a:pP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Деректер</a:t>
            </a:r>
            <a:r>
              <a:rPr lang="ru-RU" sz="2400" b="1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қауіпсіздігі</a:t>
            </a:r>
            <a:endParaRPr lang="en-US" sz="24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6" name="Text 8"/>
          <p:cNvSpPr/>
          <p:nvPr/>
        </p:nvSpPr>
        <p:spPr>
          <a:xfrm>
            <a:off x="616248" y="4059122"/>
            <a:ext cx="7792994" cy="709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Ақпараттың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ағып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кетуіне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жол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бермеу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сайтында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пайдаланылатын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деректердің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қауіпсіздігін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қамтамасыз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ету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қажет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" name="Text 9"/>
          <p:cNvSpPr/>
          <p:nvPr/>
        </p:nvSpPr>
        <p:spPr>
          <a:xfrm>
            <a:off x="650911" y="6618531"/>
            <a:ext cx="2142345" cy="3693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01"/>
              </a:lnSpc>
            </a:pPr>
            <a:r>
              <a:rPr lang="ru-RU" sz="2400" b="1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Бағасы</a:t>
            </a:r>
            <a:endParaRPr lang="en-US" sz="2400" b="1" dirty="0">
              <a:solidFill>
                <a:schemeClr val="bg1"/>
              </a:solidFill>
              <a:ea typeface="Patrick Hand" pitchFamily="34" charset="-122"/>
              <a:cs typeface="Times New Roman" pitchFamily="18" charset="0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650911" y="7073981"/>
            <a:ext cx="7981658" cy="709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en-US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Conker.ai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пайдалану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ақылы</a:t>
            </a:r>
            <a:r>
              <a:rPr lang="ru-RU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болуы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мүмкін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құралды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таңдағанда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ескеру</a:t>
            </a:r>
            <a:r>
              <a:rPr lang="ru-RU" sz="2000" dirty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қажет</a:t>
            </a:r>
            <a:r>
              <a:rPr lang="en-US" sz="2000" dirty="0" smtClean="0">
                <a:solidFill>
                  <a:schemeClr val="bg1"/>
                </a:solidFill>
                <a:ea typeface="Patrick Hand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29111" r="16472" b="9547"/>
          <a:stretch/>
        </p:blipFill>
        <p:spPr bwMode="auto">
          <a:xfrm>
            <a:off x="9582150" y="2669355"/>
            <a:ext cx="4610100" cy="44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Овал 33"/>
          <p:cNvSpPr/>
          <p:nvPr/>
        </p:nvSpPr>
        <p:spPr>
          <a:xfrm>
            <a:off x="9095384" y="7541126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138777" y="7541126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120283" y="7541126"/>
            <a:ext cx="450457" cy="4842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940</Words>
  <Application>Microsoft Office PowerPoint</Application>
  <PresentationFormat>Произвольный</PresentationFormat>
  <Paragraphs>148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 Windows</cp:lastModifiedBy>
  <cp:revision>18</cp:revision>
  <dcterms:created xsi:type="dcterms:W3CDTF">2024-08-14T09:07:17Z</dcterms:created>
  <dcterms:modified xsi:type="dcterms:W3CDTF">2024-08-14T18:21:51Z</dcterms:modified>
</cp:coreProperties>
</file>