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Nunito"/>
      <p:regular r:id="rId20"/>
      <p:bold r:id="rId21"/>
      <p:italic r:id="rId22"/>
      <p:boldItalic r:id="rId23"/>
    </p:embeddedFont>
    <p:embeddedFont>
      <p:font typeface="Oswald"/>
      <p:regular r:id="rId24"/>
      <p:bold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70">
          <p15:clr>
            <a:srgbClr val="E06666"/>
          </p15:clr>
        </p15:guide>
        <p15:guide id="2" pos="170">
          <p15:clr>
            <a:srgbClr val="E06666"/>
          </p15:clr>
        </p15:guide>
        <p15:guide id="3" orient="horz" pos="3070">
          <p15:clr>
            <a:srgbClr val="E06666"/>
          </p15:clr>
        </p15:guide>
        <p15:guide id="4" pos="5590">
          <p15:clr>
            <a:srgbClr val="E06666"/>
          </p15:clr>
        </p15:guide>
        <p15:guide id="5" pos="576">
          <p15:clr>
            <a:srgbClr val="747775"/>
          </p15:clr>
        </p15:guide>
        <p15:guide id="6" pos="5184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70" orient="horz"/>
        <p:guide pos="170"/>
        <p:guide pos="3070" orient="horz"/>
        <p:guide pos="5590"/>
        <p:guide pos="576"/>
        <p:guide pos="5184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Nunito-regular.fntdata"/><Relationship Id="rId22" Type="http://schemas.openxmlformats.org/officeDocument/2006/relationships/font" Target="fonts/Nunito-italic.fntdata"/><Relationship Id="rId21" Type="http://schemas.openxmlformats.org/officeDocument/2006/relationships/font" Target="fonts/Nunito-bold.fntdata"/><Relationship Id="rId24" Type="http://schemas.openxmlformats.org/officeDocument/2006/relationships/font" Target="fonts/Oswald-regular.fntdata"/><Relationship Id="rId23" Type="http://schemas.openxmlformats.org/officeDocument/2006/relationships/font" Target="fonts/Nunito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Oswal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f209ccafed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f209ccafed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f209ccafed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f209ccafed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f209ccafed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2f209ccafed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f209ccafed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f209ccafed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f209ccafed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f209ccafed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f209ccafed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f209ccafed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f209ccafed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f209ccafed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f209ccafed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f209ccafed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f209ccafed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f209ccafed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f209ccafed_0_4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f209ccafed_0_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f209ccafed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f209ccafed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f209ccafed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f209ccafed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f209ccafed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f209ccafed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3.png"/><Relationship Id="rId4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g"/><Relationship Id="rId4" Type="http://schemas.openxmlformats.org/officeDocument/2006/relationships/image" Target="../media/image1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png"/><Relationship Id="rId4" Type="http://schemas.openxmlformats.org/officeDocument/2006/relationships/image" Target="../media/image17.jpg"/><Relationship Id="rId5" Type="http://schemas.openxmlformats.org/officeDocument/2006/relationships/image" Target="../media/image1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g"/><Relationship Id="rId4" Type="http://schemas.openxmlformats.org/officeDocument/2006/relationships/hyperlink" Target="http://drive.google.com/file/d/1CV3sTW_4Wsr6X4p8zLX3H6AqG3lkMxgo/view" TargetMode="External"/><Relationship Id="rId5" Type="http://schemas.openxmlformats.org/officeDocument/2006/relationships/image" Target="../media/image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docs.google.com/forms/u/0/?tgif=d" TargetMode="External"/><Relationship Id="rId4" Type="http://schemas.openxmlformats.org/officeDocument/2006/relationships/image" Target="../media/image1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3.png"/><Relationship Id="rId4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jpg"/><Relationship Id="rId4" Type="http://schemas.openxmlformats.org/officeDocument/2006/relationships/image" Target="../media/image8.jpg"/><Relationship Id="rId5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3.png"/><Relationship Id="rId4" Type="http://schemas.openxmlformats.org/officeDocument/2006/relationships/hyperlink" Target="http://drive.google.com/file/d/1y-it4KxZykLkj8JklOjW5QsEqT9fNy5I/view" TargetMode="External"/><Relationship Id="rId5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3.png"/><Relationship Id="rId4" Type="http://schemas.openxmlformats.org/officeDocument/2006/relationships/hyperlink" Target="http://drive.google.com/file/d/1hx-qnB66SnnZ7fz_WEyoV4tea_t5oKRd/view" TargetMode="External"/><Relationship Id="rId5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15.jpg"/><Relationship Id="rId5" Type="http://schemas.openxmlformats.org/officeDocument/2006/relationships/hyperlink" Target="https://beinternetawesome.withgoogle.com/en_us/interland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3.png"/><Relationship Id="rId4" Type="http://schemas.openxmlformats.org/officeDocument/2006/relationships/hyperlink" Target="http://drive.google.com/file/d/1bbmSQ3Vihlw1KlvCz0ahupSo_xD3cSQH/view" TargetMode="External"/><Relationship Id="rId5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>
            <a:off x="1681875" y="0"/>
            <a:ext cx="5780274" cy="3251123"/>
            <a:chOff x="1492800" y="0"/>
            <a:chExt cx="6158400" cy="3463800"/>
          </a:xfrm>
        </p:grpSpPr>
        <p:pic>
          <p:nvPicPr>
            <p:cNvPr id="55" name="Google Shape;55;p1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492800" y="0"/>
              <a:ext cx="6158400" cy="3463800"/>
            </a:xfrm>
            <a:prstGeom prst="round2SameRect">
              <a:avLst>
                <a:gd fmla="val 0" name="adj1"/>
                <a:gd fmla="val 13305" name="adj2"/>
              </a:avLst>
            </a:prstGeom>
            <a:noFill/>
            <a:ln>
              <a:noFill/>
            </a:ln>
            <a:effectLst>
              <a:outerShdw blurRad="171450" rotWithShape="0" algn="bl" dir="5400000" dist="47625">
                <a:srgbClr val="000000">
                  <a:alpha val="18000"/>
                </a:srgbClr>
              </a:outerShdw>
            </a:effectLst>
          </p:spPr>
        </p:pic>
        <p:sp>
          <p:nvSpPr>
            <p:cNvPr id="56" name="Google Shape;56;p13"/>
            <p:cNvSpPr/>
            <p:nvPr/>
          </p:nvSpPr>
          <p:spPr>
            <a:xfrm>
              <a:off x="1492800" y="0"/>
              <a:ext cx="6158400" cy="3463800"/>
            </a:xfrm>
            <a:prstGeom prst="round2SameRect">
              <a:avLst>
                <a:gd fmla="val 0" name="adj1"/>
                <a:gd fmla="val 13274" name="adj2"/>
              </a:avLst>
            </a:prstGeom>
            <a:solidFill>
              <a:srgbClr val="B569FF">
                <a:alpha val="364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Google Shape;57;p13"/>
          <p:cNvSpPr txBox="1"/>
          <p:nvPr/>
        </p:nvSpPr>
        <p:spPr>
          <a:xfrm>
            <a:off x="1330800" y="3392975"/>
            <a:ext cx="6482400" cy="10215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st="9525">
              <a:schemeClr val="lt1">
                <a:alpha val="42000"/>
              </a:schemeClr>
            </a:outerShdw>
          </a:effectLst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3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Простое решение дошкольных проблем,</a:t>
            </a:r>
            <a:endParaRPr sz="3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30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или цифровизация в работе педагогов</a:t>
            </a:r>
            <a:endParaRPr sz="30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1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163DE">
            <a:alpha val="16870"/>
          </a:srgbClr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22"/>
          <p:cNvGrpSpPr/>
          <p:nvPr/>
        </p:nvGrpSpPr>
        <p:grpSpPr>
          <a:xfrm>
            <a:off x="270000" y="0"/>
            <a:ext cx="3720023" cy="5143500"/>
            <a:chOff x="270000" y="0"/>
            <a:chExt cx="3720023" cy="5143500"/>
          </a:xfrm>
        </p:grpSpPr>
        <p:pic>
          <p:nvPicPr>
            <p:cNvPr id="133" name="Google Shape;133;p22"/>
            <p:cNvPicPr preferRelativeResize="0"/>
            <p:nvPr/>
          </p:nvPicPr>
          <p:blipFill rotWithShape="1">
            <a:blip r:embed="rId3">
              <a:alphaModFix/>
            </a:blip>
            <a:srcRect b="18764" l="0" r="6076" t="73"/>
            <a:stretch/>
          </p:blipFill>
          <p:spPr>
            <a:xfrm>
              <a:off x="270000" y="2997775"/>
              <a:ext cx="3720023" cy="21457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4" name="Google Shape;134;p22"/>
            <p:cNvPicPr preferRelativeResize="0"/>
            <p:nvPr/>
          </p:nvPicPr>
          <p:blipFill rotWithShape="1">
            <a:blip r:embed="rId4">
              <a:alphaModFix/>
            </a:blip>
            <a:srcRect b="19302" l="5618" r="5618" t="10225"/>
            <a:stretch/>
          </p:blipFill>
          <p:spPr>
            <a:xfrm>
              <a:off x="270000" y="0"/>
              <a:ext cx="3720023" cy="288553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5" name="Google Shape;135;p22"/>
          <p:cNvSpPr/>
          <p:nvPr/>
        </p:nvSpPr>
        <p:spPr>
          <a:xfrm>
            <a:off x="0" y="25"/>
            <a:ext cx="9144000" cy="5143500"/>
          </a:xfrm>
          <a:prstGeom prst="rect">
            <a:avLst/>
          </a:prstGeom>
          <a:solidFill>
            <a:srgbClr val="B569FF">
              <a:alpha val="364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22"/>
          <p:cNvSpPr txBox="1"/>
          <p:nvPr/>
        </p:nvSpPr>
        <p:spPr>
          <a:xfrm>
            <a:off x="4223700" y="2402550"/>
            <a:ext cx="4650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Технологии подходят для разных детей, в том числе для детей с особыми образовательными потребностями. Используя цифровые платформы, можно организовать работу консультационного пункта, чтобы обеспечить равноправный доступ.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7" name="Google Shape;137;p22"/>
          <p:cNvSpPr txBox="1"/>
          <p:nvPr/>
        </p:nvSpPr>
        <p:spPr>
          <a:xfrm>
            <a:off x="4115625" y="1817550"/>
            <a:ext cx="4846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Инклюзивность и доступность</a:t>
            </a:r>
            <a:endParaRPr b="1" sz="2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533697"/>
            </a:gs>
            <a:gs pos="100000">
              <a:srgbClr val="7549A1"/>
            </a:gs>
          </a:gsLst>
          <a:lin ang="10800025" scaled="0"/>
        </a:gra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7797520">
            <a:off x="4015926" y="1572025"/>
            <a:ext cx="4606770" cy="2591300"/>
          </a:xfrm>
          <a:prstGeom prst="rect">
            <a:avLst/>
          </a:prstGeom>
          <a:noFill/>
          <a:ln>
            <a:noFill/>
          </a:ln>
          <a:effectLst>
            <a:outerShdw blurRad="271463" rotWithShape="0" algn="bl" dist="285750">
              <a:schemeClr val="lt1">
                <a:alpha val="28000"/>
              </a:schemeClr>
            </a:outerShdw>
          </a:effectLst>
        </p:spPr>
      </p:pic>
      <p:pic>
        <p:nvPicPr>
          <p:cNvPr id="143" name="Google Shape;143;p23"/>
          <p:cNvPicPr preferRelativeResize="0"/>
          <p:nvPr/>
        </p:nvPicPr>
        <p:blipFill rotWithShape="1">
          <a:blip r:embed="rId4">
            <a:alphaModFix/>
          </a:blip>
          <a:srcRect b="79" l="6752" r="25103" t="69"/>
          <a:stretch/>
        </p:blipFill>
        <p:spPr>
          <a:xfrm>
            <a:off x="5848500" y="1914295"/>
            <a:ext cx="3025500" cy="295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44" name="Google Shape;144;p23"/>
          <p:cNvSpPr txBox="1"/>
          <p:nvPr/>
        </p:nvSpPr>
        <p:spPr>
          <a:xfrm>
            <a:off x="270000" y="928175"/>
            <a:ext cx="3824700" cy="38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Что-то мы далеко ушли, давайте вернемся к воспитателям. И начем разговор с времязатратной и оттого нелюбимой работы воспитателей — с Мониторинга. Часто заполнение таблиц и подсчёт данных выполняется во время тихого часа, а написание карты развития  берётся домой.</a:t>
            </a:r>
            <a:endParaRPr sz="1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Уже сейчас воспитатель может заполнять мониторинг без навыков в Excel. Воспитателю нужно заполнить данные детей и критерии освоения типовой программы детьми, а итог будет сформирован автоматически.</a:t>
            </a:r>
            <a:endParaRPr sz="1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Заполнять первичные данные можно на компьютере или на смартфоне. После завершения процесса платформа формирует групповое заключение, графически иллюстрирует текущую картину и показывает динамику.</a:t>
            </a:r>
            <a:endParaRPr sz="1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Воспитатель и методист детского сада в этом случае получают точную информацию, чем при ручной обработке данных. А качество этой информации при автоматизированной обработке данных становится выше. Такого ещё не было.</a:t>
            </a:r>
            <a:endParaRPr sz="1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5" name="Google Shape;145;p23"/>
          <p:cNvSpPr txBox="1"/>
          <p:nvPr/>
        </p:nvSpPr>
        <p:spPr>
          <a:xfrm>
            <a:off x="270000" y="348300"/>
            <a:ext cx="7008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Мониторинг образовательного процесса и освоения программы</a:t>
            </a:r>
            <a:endParaRPr b="1" sz="1800">
              <a:solidFill>
                <a:schemeClr val="l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6" name="Google Shape;146;p23"/>
          <p:cNvPicPr preferRelativeResize="0"/>
          <p:nvPr/>
        </p:nvPicPr>
        <p:blipFill rotWithShape="1">
          <a:blip r:embed="rId5">
            <a:alphaModFix/>
          </a:blip>
          <a:srcRect b="79" l="15920" r="15927" t="69"/>
          <a:stretch/>
        </p:blipFill>
        <p:spPr>
          <a:xfrm>
            <a:off x="4267175" y="810000"/>
            <a:ext cx="2779200" cy="27183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569FF">
            <a:alpha val="36480"/>
          </a:srgbClr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4"/>
          <p:cNvSpPr txBox="1"/>
          <p:nvPr/>
        </p:nvSpPr>
        <p:spPr>
          <a:xfrm>
            <a:off x="235775" y="592200"/>
            <a:ext cx="8689800" cy="25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 могу даже показать вам, как это может быть реализовано: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61925" lvl="0" marL="269999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AutoNum type="arabicPeriod"/>
            </a:pPr>
            <a:r>
              <a:rPr lang="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Прошу всех пройти по QR коду, для этого вам необходимо открыть камеру вашего смартфона и нажать на ссылку, которая появится на нем.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61925" lvl="0" marL="269999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AutoNum type="arabicPeriod"/>
            </a:pPr>
            <a:r>
              <a:rPr lang="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Ссылка переведет вас на страницу мониторинга.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61925" lvl="0" marL="269999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AutoNum type="arabicPeriod"/>
            </a:pPr>
            <a:r>
              <a:rPr lang="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 нас тут остался один воспитанник, у которого еще не заполнены данные.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61925" lvl="0" marL="269999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AutoNum type="arabicPeriod"/>
            </a:pPr>
            <a:r>
              <a:rPr lang="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Попробуйте заполнить его мониторинг, указывая любые данные из приведенных по каждому навыку.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61925" lvl="0" marL="269999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AutoNum type="arabicPeriod"/>
            </a:pPr>
            <a:r>
              <a:rPr lang="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Нажмите «Сохранить».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61925" lvl="0" marL="269999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AutoNum type="arabicPeriod"/>
            </a:pPr>
            <a:r>
              <a:rPr lang="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Теперь на странице отобразится кнопка «Скачать», с помощью которого вы можете получить заполненный  файл за всю группу.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Вот так легко и без Excel 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можно сэкономить время и использовать 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его на любимые занятия.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2" name="Google Shape;152;p24"/>
          <p:cNvSpPr txBox="1"/>
          <p:nvPr/>
        </p:nvSpPr>
        <p:spPr>
          <a:xfrm>
            <a:off x="235775" y="270000"/>
            <a:ext cx="8652300" cy="32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Мониторинг образовательного процесса и освоения программы</a:t>
            </a:r>
            <a:endParaRPr b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3" name="Google Shape;153;p24"/>
          <p:cNvPicPr preferRelativeResize="0"/>
          <p:nvPr/>
        </p:nvPicPr>
        <p:blipFill rotWithShape="1">
          <a:blip r:embed="rId3">
            <a:alphaModFix/>
          </a:blip>
          <a:srcRect b="10738" l="0" r="0" t="14690"/>
          <a:stretch/>
        </p:blipFill>
        <p:spPr>
          <a:xfrm>
            <a:off x="3312563" y="2329175"/>
            <a:ext cx="5561426" cy="276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4B3283"/>
            </a:gs>
            <a:gs pos="100000">
              <a:srgbClr val="77539D"/>
            </a:gs>
          </a:gsLst>
          <a:lin ang="5400012" scaled="0"/>
        </a:gra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5"/>
          <p:cNvSpPr txBox="1"/>
          <p:nvPr/>
        </p:nvSpPr>
        <p:spPr>
          <a:xfrm>
            <a:off x="270000" y="483350"/>
            <a:ext cx="48561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Взаимодействие между родителями и воспитателями</a:t>
            </a:r>
            <a:endParaRPr b="1" sz="2400">
              <a:solidFill>
                <a:schemeClr val="l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9" name="Google Shape;159;p25"/>
          <p:cNvPicPr preferRelativeResize="0"/>
          <p:nvPr/>
        </p:nvPicPr>
        <p:blipFill rotWithShape="1">
          <a:blip r:embed="rId3">
            <a:alphaModFix/>
          </a:blip>
          <a:srcRect b="11567" l="0" r="10730" t="14188"/>
          <a:stretch/>
        </p:blipFill>
        <p:spPr>
          <a:xfrm>
            <a:off x="5722600" y="270000"/>
            <a:ext cx="3151401" cy="1746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5" title="фигурки.mp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0000" y="1720225"/>
            <a:ext cx="5190101" cy="2919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4B3283"/>
            </a:gs>
            <a:gs pos="100000">
              <a:srgbClr val="77539D"/>
            </a:gs>
          </a:gsLst>
          <a:lin ang="5400012" scaled="0"/>
        </a:gra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6"/>
          <p:cNvSpPr txBox="1"/>
          <p:nvPr/>
        </p:nvSpPr>
        <p:spPr>
          <a:xfrm>
            <a:off x="241200" y="725050"/>
            <a:ext cx="8736900" cy="42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Поделюсь с вами лайфхаком, который применяется в моей работе. Представим, что я воспитатель, а вы родители моих воспитанников, мне нужно быстро собрать ваши данные. Откроем почту в Google и перейдем в раздел Google Формы (</a:t>
            </a:r>
            <a:r>
              <a:rPr lang="ru" sz="1200" u="sng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https://docs.google.com/forms/u/0/?tgif=d</a:t>
            </a:r>
            <a:r>
              <a:rPr lang="ru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). Здесь нажимаем на кнопку Плюс с текстом Новая форма, опишем, какие данные я хочу узнать о родителе:</a:t>
            </a:r>
            <a:endParaRPr sz="1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Times New Roman"/>
              <a:buAutoNum type="arabicPeriod"/>
            </a:pPr>
            <a:r>
              <a:rPr lang="ru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ФИО.</a:t>
            </a:r>
            <a:endParaRPr sz="1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Times New Roman"/>
              <a:buAutoNum type="arabicPeriod"/>
            </a:pPr>
            <a:r>
              <a:rPr lang="ru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Родителем какого ребенка вы являетесь.</a:t>
            </a:r>
            <a:endParaRPr sz="1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Times New Roman"/>
              <a:buAutoNum type="arabicPeriod"/>
            </a:pPr>
            <a:r>
              <a:rPr lang="ru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Адрес проживания.</a:t>
            </a:r>
            <a:endParaRPr sz="1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Times New Roman"/>
              <a:buAutoNum type="arabicPeriod"/>
            </a:pPr>
            <a:r>
              <a:rPr lang="ru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Сотовый телефон.</a:t>
            </a:r>
            <a:endParaRPr sz="1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Times New Roman"/>
              <a:buAutoNum type="arabicPeriod"/>
            </a:pPr>
            <a:r>
              <a:rPr lang="ru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Электронная почта (здесь можно просто </a:t>
            </a:r>
            <a:endParaRPr sz="1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поставить галочку сбора почты).</a:t>
            </a:r>
            <a:endParaRPr sz="1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Times New Roman"/>
              <a:buAutoNum type="arabicPeriod"/>
            </a:pPr>
            <a:r>
              <a:rPr lang="ru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Ведете ли свой блог в Инстаграме?</a:t>
            </a:r>
            <a:endParaRPr sz="1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Times New Roman"/>
              <a:buAutoNum type="arabicPeriod"/>
            </a:pPr>
            <a:r>
              <a:rPr lang="ru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Имеете ли вы свой сайт педагога ДО?</a:t>
            </a:r>
            <a:endParaRPr sz="1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Times New Roman"/>
              <a:buAutoNum type="arabicPeriod"/>
            </a:pPr>
            <a:r>
              <a:rPr lang="ru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Владеете ли Microsoft Word, Excel, PowerPoint?</a:t>
            </a:r>
            <a:endParaRPr sz="1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Times New Roman"/>
              <a:buAutoNum type="arabicPeriod"/>
            </a:pPr>
            <a:r>
              <a:rPr lang="ru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Умеете ли делать диаграммы, схемы и графики?</a:t>
            </a:r>
            <a:endParaRPr sz="1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Теперь я сделаю этот опрос общедоступным и создам </a:t>
            </a:r>
            <a:endParaRPr sz="1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QR код, по которому вы можете пройти этот опрос. Вот я его вывел (а) на экран, просканируйте его и заполните данные.</a:t>
            </a:r>
            <a:endParaRPr sz="1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Отлично, теперь в этом же опросе я могу просмотреть процент владения тем или иным навыком всей </a:t>
            </a:r>
            <a:endParaRPr sz="1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аудитории. На основе этих данных могу принимать решения. Например, здесь половина присутствующих </a:t>
            </a:r>
            <a:endParaRPr sz="1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 владеет программами Microsoft Word, Excel, PowerPoint, я знаю, что обучение данными программами было бы вам интересно и начну делать курс.</a:t>
            </a:r>
            <a:endParaRPr sz="1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 вы в свою очередь можете провести мероприятие связанное с профессиями родителей, так как вы уже будете знать, кто кем работает.</a:t>
            </a:r>
            <a:endParaRPr sz="1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6" name="Google Shape;166;p26"/>
          <p:cNvSpPr txBox="1"/>
          <p:nvPr/>
        </p:nvSpPr>
        <p:spPr>
          <a:xfrm>
            <a:off x="235775" y="161675"/>
            <a:ext cx="8610000" cy="53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Мастер -класс</a:t>
            </a:r>
            <a:endParaRPr b="1" sz="1800">
              <a:solidFill>
                <a:schemeClr val="l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Как собрать все данные о родителях</a:t>
            </a:r>
            <a:endParaRPr b="1" sz="1800">
              <a:solidFill>
                <a:schemeClr val="l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7" name="Google Shape;167;p26"/>
          <p:cNvPicPr preferRelativeResize="0"/>
          <p:nvPr/>
        </p:nvPicPr>
        <p:blipFill rotWithShape="1">
          <a:blip r:embed="rId4">
            <a:alphaModFix/>
          </a:blip>
          <a:srcRect b="34399" l="0" r="3864" t="14509"/>
          <a:stretch/>
        </p:blipFill>
        <p:spPr>
          <a:xfrm>
            <a:off x="3952800" y="1605075"/>
            <a:ext cx="5025398" cy="1779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/>
        </p:nvSpPr>
        <p:spPr>
          <a:xfrm>
            <a:off x="1330800" y="3392975"/>
            <a:ext cx="6482400" cy="10215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st="9525">
              <a:schemeClr val="lt1">
                <a:alpha val="42000"/>
              </a:schemeClr>
            </a:outerShdw>
          </a:effectLst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3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Простое решение дошкольных проблем,</a:t>
            </a:r>
            <a:endParaRPr sz="3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30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или цифровизация в работе педагогов</a:t>
            </a:r>
            <a:endParaRPr sz="30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63" name="Google Shape;63;p14"/>
          <p:cNvGrpSpPr/>
          <p:nvPr/>
        </p:nvGrpSpPr>
        <p:grpSpPr>
          <a:xfrm>
            <a:off x="1681875" y="0"/>
            <a:ext cx="5780274" cy="3251123"/>
            <a:chOff x="1492800" y="0"/>
            <a:chExt cx="6158400" cy="3463800"/>
          </a:xfrm>
        </p:grpSpPr>
        <p:pic>
          <p:nvPicPr>
            <p:cNvPr id="64" name="Google Shape;64;p1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492800" y="0"/>
              <a:ext cx="6158400" cy="3463800"/>
            </a:xfrm>
            <a:prstGeom prst="round2SameRect">
              <a:avLst>
                <a:gd fmla="val 0" name="adj1"/>
                <a:gd fmla="val 13305" name="adj2"/>
              </a:avLst>
            </a:prstGeom>
            <a:noFill/>
            <a:ln>
              <a:noFill/>
            </a:ln>
            <a:effectLst>
              <a:outerShdw blurRad="171450" rotWithShape="0" algn="bl" dir="5400000" dist="47625">
                <a:srgbClr val="000000">
                  <a:alpha val="18000"/>
                </a:srgbClr>
              </a:outerShdw>
            </a:effectLst>
          </p:spPr>
        </p:pic>
        <p:sp>
          <p:nvSpPr>
            <p:cNvPr id="65" name="Google Shape;65;p14"/>
            <p:cNvSpPr/>
            <p:nvPr/>
          </p:nvSpPr>
          <p:spPr>
            <a:xfrm>
              <a:off x="1492800" y="0"/>
              <a:ext cx="6158400" cy="3463800"/>
            </a:xfrm>
            <a:prstGeom prst="round2SameRect">
              <a:avLst>
                <a:gd fmla="val 0" name="adj1"/>
                <a:gd fmla="val 13274" name="adj2"/>
              </a:avLst>
            </a:prstGeom>
            <a:solidFill>
              <a:srgbClr val="B569FF">
                <a:alpha val="364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14"/>
          <p:cNvSpPr/>
          <p:nvPr/>
        </p:nvSpPr>
        <p:spPr>
          <a:xfrm>
            <a:off x="125" y="100"/>
            <a:ext cx="9144000" cy="5143500"/>
          </a:xfrm>
          <a:prstGeom prst="rect">
            <a:avLst/>
          </a:prstGeom>
          <a:solidFill>
            <a:srgbClr val="5C347E">
              <a:alpha val="702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7" name="Google Shape;67;p14"/>
          <p:cNvGrpSpPr/>
          <p:nvPr/>
        </p:nvGrpSpPr>
        <p:grpSpPr>
          <a:xfrm>
            <a:off x="3215425" y="1306725"/>
            <a:ext cx="2713200" cy="3836700"/>
            <a:chOff x="3215425" y="1306725"/>
            <a:chExt cx="2713200" cy="3836700"/>
          </a:xfrm>
        </p:grpSpPr>
        <p:sp>
          <p:nvSpPr>
            <p:cNvPr id="68" name="Google Shape;68;p14"/>
            <p:cNvSpPr/>
            <p:nvPr/>
          </p:nvSpPr>
          <p:spPr>
            <a:xfrm>
              <a:off x="3215425" y="1306725"/>
              <a:ext cx="2713200" cy="3836700"/>
            </a:xfrm>
            <a:prstGeom prst="round2SameRect">
              <a:avLst>
                <a:gd fmla="val 18433" name="adj1"/>
                <a:gd fmla="val 0" name="adj2"/>
              </a:avLst>
            </a:prstGeom>
            <a:solidFill>
              <a:srgbClr val="6FB9BE"/>
            </a:solidFill>
            <a:ln>
              <a:noFill/>
            </a:ln>
            <a:effectLst>
              <a:outerShdw blurRad="142875" rotWithShape="0" algn="bl" dir="5400000" dist="9525">
                <a:srgbClr val="000000">
                  <a:alpha val="13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3598650" y="1665900"/>
              <a:ext cx="1946700" cy="1811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5800"/>
                <a:t>QR</a:t>
              </a:r>
              <a:endParaRPr sz="5800"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1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45278A"/>
            </a:gs>
            <a:gs pos="100000">
              <a:srgbClr val="905CB2"/>
            </a:gs>
          </a:gsLst>
          <a:lin ang="10800025" scaled="0"/>
        </a:gra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/>
        </p:nvSpPr>
        <p:spPr>
          <a:xfrm>
            <a:off x="270000" y="1125713"/>
            <a:ext cx="4627800" cy="348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179999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Цифровые технологии — это не (есть) обучение детей основам информатики. Главная цель, как и обычного обучения, — это расширение возможностей познания окружающего мира и развитие способностей детей.</a:t>
            </a:r>
            <a:endParaRPr sz="1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179999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Развитие и популярность цифровых технологии как часть замкнутого круга в коммуникации с поколением Z, мы их знаем как зуммеры.</a:t>
            </a:r>
            <a:endParaRPr sz="1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179999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Дети этого поколения очень чувствительны к влиянию внешней социальной и информационной среды. Воспитание таких детей требует от воспитателей не только традиционных педагогических навыков, но и умения развивать у дошкольников эстетический вкус, творческое мышление и экологическое сознание.</a:t>
            </a:r>
            <a:endParaRPr sz="1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179999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Важно обучать детей бережному отношению к природе и стремлению к устойчивому развитию, что подразумевает производство товаров и услуг без вреда для окружающей среды и людей.</a:t>
            </a:r>
            <a:endParaRPr sz="1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179999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Все это уже меняет стиль работы современного педагога и больше походит на описание педагога из Атласа новых профессии.</a:t>
            </a:r>
            <a:endParaRPr sz="1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5" name="Google Shape;75;p15"/>
          <p:cNvSpPr txBox="1"/>
          <p:nvPr/>
        </p:nvSpPr>
        <p:spPr>
          <a:xfrm>
            <a:off x="270000" y="534488"/>
            <a:ext cx="4467600" cy="53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Цифровые технологии</a:t>
            </a:r>
            <a:endParaRPr sz="3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6400" y="336863"/>
            <a:ext cx="4467603" cy="44697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16"/>
          <p:cNvGrpSpPr/>
          <p:nvPr/>
        </p:nvGrpSpPr>
        <p:grpSpPr>
          <a:xfrm>
            <a:off x="270000" y="1259237"/>
            <a:ext cx="3574701" cy="2969477"/>
            <a:chOff x="5388250" y="1087012"/>
            <a:chExt cx="3574701" cy="2969477"/>
          </a:xfrm>
        </p:grpSpPr>
        <p:pic>
          <p:nvPicPr>
            <p:cNvPr id="82" name="Google Shape;82;p16"/>
            <p:cNvPicPr preferRelativeResize="0"/>
            <p:nvPr/>
          </p:nvPicPr>
          <p:blipFill rotWithShape="1">
            <a:blip r:embed="rId3">
              <a:alphaModFix/>
            </a:blip>
            <a:srcRect b="0" l="18130" r="23042" t="0"/>
            <a:stretch/>
          </p:blipFill>
          <p:spPr>
            <a:xfrm>
              <a:off x="7216114" y="1087012"/>
              <a:ext cx="1746836" cy="29694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" name="Google Shape;83;p16"/>
            <p:cNvPicPr preferRelativeResize="0"/>
            <p:nvPr/>
          </p:nvPicPr>
          <p:blipFill rotWithShape="1">
            <a:blip r:embed="rId4">
              <a:alphaModFix/>
            </a:blip>
            <a:srcRect b="3271" l="14893" r="14886" t="7090"/>
            <a:stretch/>
          </p:blipFill>
          <p:spPr>
            <a:xfrm>
              <a:off x="5388250" y="1087012"/>
              <a:ext cx="1771802" cy="15076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" name="Google Shape;84;p16"/>
            <p:cNvPicPr preferRelativeResize="0"/>
            <p:nvPr/>
          </p:nvPicPr>
          <p:blipFill rotWithShape="1">
            <a:blip r:embed="rId5">
              <a:alphaModFix/>
            </a:blip>
            <a:srcRect b="0" l="4940" r="10599" t="0"/>
            <a:stretch/>
          </p:blipFill>
          <p:spPr>
            <a:xfrm>
              <a:off x="5388251" y="2660259"/>
              <a:ext cx="1771802" cy="139622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5" name="Google Shape;85;p16"/>
          <p:cNvSpPr/>
          <p:nvPr/>
        </p:nvSpPr>
        <p:spPr>
          <a:xfrm rot="5400000">
            <a:off x="3973650" y="-26725"/>
            <a:ext cx="5143200" cy="5197500"/>
          </a:xfrm>
          <a:prstGeom prst="round2SameRect">
            <a:avLst>
              <a:gd fmla="val 0" name="adj1"/>
              <a:gd fmla="val 0" name="adj2"/>
            </a:avLst>
          </a:prstGeom>
          <a:solidFill>
            <a:srgbClr val="A163DE">
              <a:alpha val="168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6" name="Google Shape;86;p16"/>
          <p:cNvGrpSpPr/>
          <p:nvPr/>
        </p:nvGrpSpPr>
        <p:grpSpPr>
          <a:xfrm>
            <a:off x="0" y="270000"/>
            <a:ext cx="3840300" cy="844800"/>
            <a:chOff x="0" y="270000"/>
            <a:chExt cx="3840300" cy="844800"/>
          </a:xfrm>
        </p:grpSpPr>
        <p:sp>
          <p:nvSpPr>
            <p:cNvPr id="87" name="Google Shape;87;p16"/>
            <p:cNvSpPr/>
            <p:nvPr/>
          </p:nvSpPr>
          <p:spPr>
            <a:xfrm rot="-5400000">
              <a:off x="1497750" y="-1227750"/>
              <a:ext cx="844800" cy="3840300"/>
            </a:xfrm>
            <a:prstGeom prst="round2SameRect">
              <a:avLst>
                <a:gd fmla="val 0" name="adj1"/>
                <a:gd fmla="val 12226" name="adj2"/>
              </a:avLst>
            </a:prstGeom>
            <a:gradFill>
              <a:gsLst>
                <a:gs pos="0">
                  <a:srgbClr val="533697"/>
                </a:gs>
                <a:gs pos="100000">
                  <a:srgbClr val="7549A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16"/>
            <p:cNvSpPr txBox="1"/>
            <p:nvPr/>
          </p:nvSpPr>
          <p:spPr>
            <a:xfrm>
              <a:off x="303900" y="398700"/>
              <a:ext cx="3407700" cy="58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0" spcFirstLastPara="1" rIns="0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Атлас новых профессии и какие компетенции нужно развивать</a:t>
              </a:r>
              <a:endParaRPr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89" name="Google Shape;89;p16"/>
          <p:cNvSpPr txBox="1"/>
          <p:nvPr/>
        </p:nvSpPr>
        <p:spPr>
          <a:xfrm>
            <a:off x="3954975" y="864625"/>
            <a:ext cx="4919100" cy="37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179999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Times New Roman"/>
                <a:ea typeface="Times New Roman"/>
                <a:cs typeface="Times New Roman"/>
                <a:sym typeface="Times New Roman"/>
              </a:rPr>
              <a:t>В этом Атласе есть интересная профессия — </a:t>
            </a:r>
            <a:r>
              <a:rPr b="1" lang="ru" sz="1200">
                <a:latin typeface="Times New Roman"/>
                <a:ea typeface="Times New Roman"/>
                <a:cs typeface="Times New Roman"/>
                <a:sym typeface="Times New Roman"/>
              </a:rPr>
              <a:t>игропедагог</a:t>
            </a:r>
            <a:r>
              <a:rPr lang="ru" sz="1200">
                <a:latin typeface="Times New Roman"/>
                <a:ea typeface="Times New Roman"/>
                <a:cs typeface="Times New Roman"/>
                <a:sym typeface="Times New Roman"/>
              </a:rPr>
              <a:t>. Это специалист, обладающий не только узко профессиональными навыками, так называемым hard skills, но также обладающий системным мышлением, знанием в области робототехники и искусственного интеллекта, эмпатичный, у него развит навык межотраслевой коммуникации, умеет работать с информационно-коммуникационными ресурсами, обладает креативностью и способностью принимать решения в нестандартных ситуациях.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179999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179999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Times New Roman"/>
                <a:ea typeface="Times New Roman"/>
                <a:cs typeface="Times New Roman"/>
                <a:sym typeface="Times New Roman"/>
              </a:rPr>
              <a:t>Опять сложные формулировки, давайте упростим. Игропедагог создает программу обучения используя игровые методики. Данная профессия меняет вектор развития детей не только в сторону увеличения познании, но и в сторону развития мягких навыков.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179999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179999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Times New Roman"/>
                <a:ea typeface="Times New Roman"/>
                <a:cs typeface="Times New Roman"/>
                <a:sym typeface="Times New Roman"/>
              </a:rPr>
              <a:t>Но как педагогу поспевать в ногу с изменениями и быть на гребне волны? Вот тут в игру вступают цифровые платформы, которые помогают систематизировать работу и экономить время педагога.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179999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Times New Roman"/>
                <a:ea typeface="Times New Roman"/>
                <a:cs typeface="Times New Roman"/>
                <a:sym typeface="Times New Roman"/>
              </a:rPr>
              <a:t>Кстати, цифровые платформы содержат не только полезную информацию для педагога, но скрашивают процесс обучения и для воспитанников через интерактивные игры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oogle Shape;94;p17"/>
          <p:cNvGrpSpPr/>
          <p:nvPr/>
        </p:nvGrpSpPr>
        <p:grpSpPr>
          <a:xfrm>
            <a:off x="2074350" y="0"/>
            <a:ext cx="4995300" cy="667500"/>
            <a:chOff x="2074350" y="0"/>
            <a:chExt cx="4995300" cy="667500"/>
          </a:xfrm>
        </p:grpSpPr>
        <p:sp>
          <p:nvSpPr>
            <p:cNvPr id="95" name="Google Shape;95;p17"/>
            <p:cNvSpPr/>
            <p:nvPr/>
          </p:nvSpPr>
          <p:spPr>
            <a:xfrm rot="10800000">
              <a:off x="2074350" y="0"/>
              <a:ext cx="4995300" cy="667500"/>
            </a:xfrm>
            <a:prstGeom prst="round2SameRect">
              <a:avLst>
                <a:gd fmla="val 41918" name="adj1"/>
                <a:gd fmla="val 0" name="adj2"/>
              </a:avLst>
            </a:prstGeom>
            <a:solidFill>
              <a:srgbClr val="6FB9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7"/>
            <p:cNvSpPr txBox="1"/>
            <p:nvPr/>
          </p:nvSpPr>
          <p:spPr>
            <a:xfrm>
              <a:off x="2116188" y="133650"/>
              <a:ext cx="4911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800">
                  <a:solidFill>
                    <a:schemeClr val="lt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Повышение вовлеченности и мотивации</a:t>
              </a:r>
              <a:endParaRPr sz="18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pic>
        <p:nvPicPr>
          <p:cNvPr id="97" name="Google Shape;97;p17" title="твиг видео.mp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14163" y="758425"/>
            <a:ext cx="7315675" cy="411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/>
          <p:nvPr/>
        </p:nvSpPr>
        <p:spPr>
          <a:xfrm>
            <a:off x="1494313" y="270000"/>
            <a:ext cx="6155400" cy="32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Привлекательный мультимедийный контент</a:t>
            </a:r>
            <a:endParaRPr b="1"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3" name="Google Shape;103;p18" title="Фестиваль льда и снега.mp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14175" y="758425"/>
            <a:ext cx="7315675" cy="41150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163DE">
            <a:alpha val="16870"/>
          </a:srgbClr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oogle Shape;108;p19"/>
          <p:cNvGrpSpPr/>
          <p:nvPr/>
        </p:nvGrpSpPr>
        <p:grpSpPr>
          <a:xfrm>
            <a:off x="270000" y="1734964"/>
            <a:ext cx="3927418" cy="3152728"/>
            <a:chOff x="228450" y="1757590"/>
            <a:chExt cx="4094899" cy="3287174"/>
          </a:xfrm>
        </p:grpSpPr>
        <p:pic>
          <p:nvPicPr>
            <p:cNvPr id="109" name="Google Shape;109;p1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28450" y="1757590"/>
              <a:ext cx="4094899" cy="3287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0" name="Google Shape;110;p19"/>
            <p:cNvPicPr preferRelativeResize="0"/>
            <p:nvPr/>
          </p:nvPicPr>
          <p:blipFill rotWithShape="1">
            <a:blip r:embed="rId4">
              <a:alphaModFix/>
            </a:blip>
            <a:srcRect b="88192" l="6106" r="9426" t="92077"/>
            <a:stretch/>
          </p:blipFill>
          <p:spPr>
            <a:xfrm flipH="1" rot="10800000">
              <a:off x="332200" y="1876220"/>
              <a:ext cx="3894000" cy="2466000"/>
            </a:xfrm>
            <a:prstGeom prst="roundRect">
              <a:avLst>
                <a:gd fmla="val 1474" name="adj"/>
              </a:avLst>
            </a:prstGeom>
            <a:noFill/>
            <a:ln>
              <a:noFill/>
            </a:ln>
          </p:spPr>
        </p:pic>
      </p:grpSp>
      <p:sp>
        <p:nvSpPr>
          <p:cNvPr id="111" name="Google Shape;111;p19"/>
          <p:cNvSpPr/>
          <p:nvPr/>
        </p:nvSpPr>
        <p:spPr>
          <a:xfrm flipH="1" rot="-5400000">
            <a:off x="5913350" y="-1329650"/>
            <a:ext cx="802800" cy="5667600"/>
          </a:xfrm>
          <a:prstGeom prst="round2SameRect">
            <a:avLst>
              <a:gd fmla="val 24499" name="adj1"/>
              <a:gd fmla="val 0" name="adj2"/>
            </a:avLst>
          </a:prstGeom>
          <a:gradFill>
            <a:gsLst>
              <a:gs pos="0">
                <a:srgbClr val="4B3283"/>
              </a:gs>
              <a:gs pos="100000">
                <a:srgbClr val="77539D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9"/>
          <p:cNvSpPr txBox="1"/>
          <p:nvPr/>
        </p:nvSpPr>
        <p:spPr>
          <a:xfrm>
            <a:off x="4283900" y="1917100"/>
            <a:ext cx="4590000" cy="297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0000" wrap="square" tIns="91425">
            <a:spAutoFit/>
          </a:bodyPr>
          <a:lstStyle/>
          <a:p>
            <a:pPr indent="179999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Дети изучают базовые навыки работы с клавиатурой, практикуют подключения интерактивной доски и понимают важность настроек конфиденциальности. Здесь хороший пример — Интерленд от Google (</a:t>
            </a:r>
            <a:r>
              <a:rPr lang="ru" sz="11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https://beinternetawesome.withgoogle.com/en_us/interland</a:t>
            </a:r>
            <a:r>
              <a:rPr lang="ru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). </a:t>
            </a:r>
            <a:r>
              <a:rPr lang="ru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Данная игра помогает детям делиться информацией с теми, кого они знают, и с теми, кого они не знают, так как хорошие и плохие новости быстро распространяются в Интернете, и без должной подготовки дети могут оказаться в сложных ситуациях, которые будут иметь длительные последствия.</a:t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179999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 также данная игра помогает ответственно относиться к общению, хранить личные данные о семье и друзьях в тайне, различать реальную и фейковую информацию, и, самое главное, — это быть добрым в интернете.</a:t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179999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Интернет — это мощный инструмент, который можно использовать для распространения позитива или негатива. Дети могут пойти по верному пути, применяя концепцию «относись к другим так, как ты хотел бы, чтобы относились к тебе».</a:t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3" name="Google Shape;113;p19"/>
          <p:cNvSpPr txBox="1"/>
          <p:nvPr/>
        </p:nvSpPr>
        <p:spPr>
          <a:xfrm>
            <a:off x="1515525" y="386050"/>
            <a:ext cx="6113100" cy="4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rgbClr val="4B328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Навыки цифровой грамотности</a:t>
            </a:r>
            <a:endParaRPr b="1" sz="3000">
              <a:solidFill>
                <a:srgbClr val="4B328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4" name="Google Shape;114;p19"/>
          <p:cNvSpPr txBox="1"/>
          <p:nvPr/>
        </p:nvSpPr>
        <p:spPr>
          <a:xfrm>
            <a:off x="3650150" y="1134700"/>
            <a:ext cx="52239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179999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Раннее знакомство с технологиями развивает цифровую грамотность, а также формирует способность ориентироваться в цифровых инструментах, оценивать информацию и ответственно использовать технологии.</a:t>
            </a:r>
            <a:endParaRPr sz="1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/>
          <p:nvPr/>
        </p:nvSpPr>
        <p:spPr>
          <a:xfrm>
            <a:off x="1494313" y="270000"/>
            <a:ext cx="6155400" cy="32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Привлекательный мультимедийный контент</a:t>
            </a:r>
            <a:endParaRPr b="1"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0" name="Google Shape;120;p20" title="салем.mp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14175" y="758422"/>
            <a:ext cx="7315675" cy="41150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533697"/>
            </a:gs>
            <a:gs pos="100000">
              <a:srgbClr val="7549A1"/>
            </a:gs>
          </a:gsLst>
          <a:lin ang="10800025" scaled="0"/>
        </a:gra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 txBox="1"/>
          <p:nvPr/>
        </p:nvSpPr>
        <p:spPr>
          <a:xfrm>
            <a:off x="270000" y="1065850"/>
            <a:ext cx="35574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Чем раньше мы подготовим ребенка к  цифровым технологиям, тем быстрее мы подготовим детей к будущему, так как это неотъемлемая часть современных рабочих мест. Программирование, робототехника и вычислительное мышление с каждым годом становятся доступными концепциями.</a:t>
            </a:r>
            <a:endParaRPr sz="1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Приведу пример, программирование, проектная деятельность в детском саду включают в себя последовательность блоков для перемещения виртуального персонажа. Это развивает логическое мышление и навыки решения проблем.</a:t>
            </a:r>
            <a:endParaRPr sz="1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6" name="Google Shape;126;p21"/>
          <p:cNvSpPr txBox="1"/>
          <p:nvPr/>
        </p:nvSpPr>
        <p:spPr>
          <a:xfrm>
            <a:off x="270000" y="270000"/>
            <a:ext cx="6077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Подготовка к будущему</a:t>
            </a:r>
            <a:endParaRPr b="1" sz="3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7" name="Google Shape;127;p21"/>
          <p:cNvPicPr preferRelativeResize="0"/>
          <p:nvPr/>
        </p:nvPicPr>
        <p:blipFill rotWithShape="1">
          <a:blip r:embed="rId3">
            <a:alphaModFix/>
          </a:blip>
          <a:srcRect b="4136" l="30428" r="2326" t="14904"/>
          <a:stretch/>
        </p:blipFill>
        <p:spPr>
          <a:xfrm>
            <a:off x="3993125" y="1168175"/>
            <a:ext cx="4880876" cy="3610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