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aza" pitchFamily="2" charset="0"/>
      <p:regular r:id="rId14"/>
    </p:embeddedFont>
    <p:embeddedFont>
      <p:font typeface="Glacial Indifference" pitchFamily="2" charset="0"/>
      <p:regular r:id="rId15"/>
    </p:embeddedFont>
    <p:embeddedFont>
      <p:font typeface="Glacial Indifference Bold" pitchFamily="2" charset="0"/>
      <p:regular r:id="rId16"/>
      <p:bold r:id="rId17"/>
    </p:embeddedFont>
    <p:embeddedFont>
      <p:font typeface="Gotham" pitchFamily="2" charset="0"/>
      <p:regular r:id="rId18"/>
    </p:embeddedFont>
    <p:embeddedFont>
      <p:font typeface="Gotham Bold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4" autoAdjust="0"/>
  </p:normalViewPr>
  <p:slideViewPr>
    <p:cSldViewPr>
      <p:cViewPr varScale="1">
        <p:scale>
          <a:sx n="71" d="100"/>
          <a:sy n="71" d="100"/>
        </p:scale>
        <p:origin x="7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4300" y="4594457"/>
            <a:ext cx="3075334" cy="1098087"/>
          </a:xfrm>
          <a:custGeom>
            <a:avLst/>
            <a:gdLst/>
            <a:ahLst/>
            <a:cxnLst/>
            <a:rect l="l" t="t" r="r" b="b"/>
            <a:pathLst>
              <a:path w="3075334" h="1098087">
                <a:moveTo>
                  <a:pt x="0" y="0"/>
                </a:moveTo>
                <a:lnTo>
                  <a:pt x="3075334" y="0"/>
                </a:lnTo>
                <a:lnTo>
                  <a:pt x="3075334" y="1098086"/>
                </a:lnTo>
                <a:lnTo>
                  <a:pt x="0" y="10980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08946" y="3592966"/>
            <a:ext cx="4611254" cy="3101068"/>
          </a:xfrm>
          <a:custGeom>
            <a:avLst/>
            <a:gdLst/>
            <a:ahLst/>
            <a:cxnLst/>
            <a:rect l="l" t="t" r="r" b="b"/>
            <a:pathLst>
              <a:path w="4611254" h="3101068">
                <a:moveTo>
                  <a:pt x="0" y="0"/>
                </a:moveTo>
                <a:lnTo>
                  <a:pt x="4611254" y="0"/>
                </a:lnTo>
                <a:lnTo>
                  <a:pt x="4611254" y="3101068"/>
                </a:lnTo>
                <a:lnTo>
                  <a:pt x="0" y="3101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0604500" y="1883233"/>
            <a:ext cx="640999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0604500" y="2190719"/>
            <a:ext cx="6923410" cy="7013658"/>
            <a:chOff x="0" y="0"/>
            <a:chExt cx="9231214" cy="9351544"/>
          </a:xfrm>
        </p:grpSpPr>
        <p:sp>
          <p:nvSpPr>
            <p:cNvPr id="6" name="TextBox 6"/>
            <p:cNvSpPr txBox="1"/>
            <p:nvPr/>
          </p:nvSpPr>
          <p:spPr>
            <a:xfrm>
              <a:off x="0" y="7865644"/>
              <a:ext cx="9231214" cy="148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u="none" strike="noStrike">
                  <a:solidFill>
                    <a:srgbClr val="365886"/>
                  </a:solidFill>
                  <a:latin typeface="Giaza"/>
                  <a:ea typeface="Giaza"/>
                  <a:cs typeface="Giaza"/>
                  <a:sym typeface="Giaza"/>
                </a:rPr>
                <a:t>Әйгерім Пазылбекова, </a:t>
              </a:r>
            </a:p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u="none" strike="noStrike">
                  <a:solidFill>
                    <a:srgbClr val="365886"/>
                  </a:solidFill>
                  <a:latin typeface="Giaza"/>
                  <a:ea typeface="Giaza"/>
                  <a:cs typeface="Giaza"/>
                  <a:sym typeface="Giaza"/>
                </a:rPr>
                <a:t>Connect-ED цифрлық сауаттылық департаментінің  жетекшісі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945" y="161925"/>
              <a:ext cx="9221269" cy="7356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395"/>
                </a:lnSpc>
                <a:spcBef>
                  <a:spcPct val="0"/>
                </a:spcBef>
              </a:pPr>
              <a:r>
                <a:rPr lang="en-US" sz="5995" u="none" strike="noStrike">
                  <a:solidFill>
                    <a:srgbClr val="365886"/>
                  </a:solidFill>
                  <a:latin typeface="Giaza"/>
                  <a:ea typeface="Giaza"/>
                  <a:cs typeface="Giaza"/>
                  <a:sym typeface="Giaza"/>
                </a:rPr>
                <a:t>Цифрлық сауаттылық барлық сабақтарға интеграциялануы қажет өтпелі (пәнаралық) дағды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52800" y="-970755"/>
            <a:ext cx="8082301" cy="12228510"/>
            <a:chOff x="0" y="0"/>
            <a:chExt cx="584287" cy="8840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4287" cy="884026"/>
            </a:xfrm>
            <a:custGeom>
              <a:avLst/>
              <a:gdLst/>
              <a:ahLst/>
              <a:cxnLst/>
              <a:rect l="l" t="t" r="r" b="b"/>
              <a:pathLst>
                <a:path w="584287" h="884026">
                  <a:moveTo>
                    <a:pt x="584287" y="0"/>
                  </a:moveTo>
                  <a:lnTo>
                    <a:pt x="0" y="0"/>
                  </a:lnTo>
                  <a:lnTo>
                    <a:pt x="101600" y="442013"/>
                  </a:lnTo>
                  <a:lnTo>
                    <a:pt x="0" y="884026"/>
                  </a:lnTo>
                  <a:lnTo>
                    <a:pt x="584287" y="884026"/>
                  </a:lnTo>
                  <a:lnTo>
                    <a:pt x="482687" y="442013"/>
                  </a:lnTo>
                  <a:lnTo>
                    <a:pt x="584287" y="0"/>
                  </a:lnTo>
                  <a:close/>
                </a:path>
              </a:pathLst>
            </a:custGeom>
            <a:solidFill>
              <a:srgbClr val="05938F">
                <a:alpha val="6588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8900" y="-57150"/>
              <a:ext cx="406487" cy="941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20210" y="505984"/>
            <a:ext cx="2927695" cy="1045431"/>
          </a:xfrm>
          <a:custGeom>
            <a:avLst/>
            <a:gdLst/>
            <a:ahLst/>
            <a:cxnLst/>
            <a:rect l="l" t="t" r="r" b="b"/>
            <a:pathLst>
              <a:path w="2927695" h="1045431">
                <a:moveTo>
                  <a:pt x="0" y="0"/>
                </a:moveTo>
                <a:lnTo>
                  <a:pt x="2927695" y="0"/>
                </a:lnTo>
                <a:lnTo>
                  <a:pt x="2927695" y="1045432"/>
                </a:lnTo>
                <a:lnTo>
                  <a:pt x="0" y="104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29778" y="7321998"/>
            <a:ext cx="5243762" cy="78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8"/>
              </a:lnSpc>
            </a:pPr>
            <a:r>
              <a:rPr lang="en-US" sz="1505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БІЗ ӘЛЕУМЕТТІК ЖАҒДАЙЫ ТӨМЕН ОТБАСЫЛАРҒА ТЕХНИКАЛЫҚ КӨМЕК КӨРСЕТУ МАҚСАТЫНДА ТЕХНИКА ЖИНАП БЕРЕМІЗ.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15538" y="7321998"/>
            <a:ext cx="5243762" cy="104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8"/>
              </a:lnSpc>
            </a:pPr>
            <a:r>
              <a:rPr lang="en-US" sz="1505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БІЗ ХАЛЫҚАРАЛЫҚ ДЕҢГЕЙДЕГІ ЦИФРЛЫҚ САУАТТЫЛЫҚ СТАНДАРТТАРЫНА НЕГІЗДЕЛГЕН АВТОРЛЫҚ БАҒДАРЛАМАЛАР ҰСЫНАМЫЗ.</a:t>
            </a:r>
          </a:p>
          <a:p>
            <a:pPr marL="0" lvl="0" indent="0" algn="ctr">
              <a:lnSpc>
                <a:spcPts val="2108"/>
              </a:lnSpc>
            </a:pPr>
            <a:r>
              <a:rPr lang="en-US" sz="1505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(ICILS, UNESCO, OECD)</a:t>
            </a:r>
          </a:p>
        </p:txBody>
      </p:sp>
      <p:sp>
        <p:nvSpPr>
          <p:cNvPr id="8" name="Freeform 8"/>
          <p:cNvSpPr/>
          <p:nvPr/>
        </p:nvSpPr>
        <p:spPr>
          <a:xfrm>
            <a:off x="12695384" y="1921986"/>
            <a:ext cx="3884071" cy="4392114"/>
          </a:xfrm>
          <a:custGeom>
            <a:avLst/>
            <a:gdLst/>
            <a:ahLst/>
            <a:cxnLst/>
            <a:rect l="l" t="t" r="r" b="b"/>
            <a:pathLst>
              <a:path w="3884071" h="4392114">
                <a:moveTo>
                  <a:pt x="0" y="0"/>
                </a:moveTo>
                <a:lnTo>
                  <a:pt x="3884071" y="0"/>
                </a:lnTo>
                <a:lnTo>
                  <a:pt x="3884071" y="4392114"/>
                </a:lnTo>
                <a:lnTo>
                  <a:pt x="0" y="4392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29778" y="2263316"/>
            <a:ext cx="5243762" cy="3709453"/>
          </a:xfrm>
          <a:custGeom>
            <a:avLst/>
            <a:gdLst/>
            <a:ahLst/>
            <a:cxnLst/>
            <a:rect l="l" t="t" r="r" b="b"/>
            <a:pathLst>
              <a:path w="5243762" h="3709453">
                <a:moveTo>
                  <a:pt x="0" y="0"/>
                </a:moveTo>
                <a:lnTo>
                  <a:pt x="5243762" y="0"/>
                </a:lnTo>
                <a:lnTo>
                  <a:pt x="5243762" y="3709453"/>
                </a:lnTo>
                <a:lnTo>
                  <a:pt x="0" y="3709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0462" y="540075"/>
            <a:ext cx="1849985" cy="656745"/>
          </a:xfrm>
          <a:custGeom>
            <a:avLst/>
            <a:gdLst/>
            <a:ahLst/>
            <a:cxnLst/>
            <a:rect l="l" t="t" r="r" b="b"/>
            <a:pathLst>
              <a:path w="1849985" h="656745">
                <a:moveTo>
                  <a:pt x="0" y="0"/>
                </a:moveTo>
                <a:lnTo>
                  <a:pt x="1849984" y="0"/>
                </a:lnTo>
                <a:lnTo>
                  <a:pt x="1849984" y="656745"/>
                </a:lnTo>
                <a:lnTo>
                  <a:pt x="0" y="656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4350" y="2926928"/>
            <a:ext cx="5349194" cy="4433144"/>
          </a:xfrm>
          <a:custGeom>
            <a:avLst/>
            <a:gdLst/>
            <a:ahLst/>
            <a:cxnLst/>
            <a:rect l="l" t="t" r="r" b="b"/>
            <a:pathLst>
              <a:path w="5349194" h="4433144">
                <a:moveTo>
                  <a:pt x="0" y="0"/>
                </a:moveTo>
                <a:lnTo>
                  <a:pt x="5349194" y="0"/>
                </a:lnTo>
                <a:lnTo>
                  <a:pt x="5349194" y="4433144"/>
                </a:lnTo>
                <a:lnTo>
                  <a:pt x="0" y="4433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67600" y="1524000"/>
            <a:ext cx="9791700" cy="723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71"/>
              </a:lnSpc>
            </a:pPr>
            <a:r>
              <a:rPr lang="en-US" sz="5976">
                <a:solidFill>
                  <a:srgbClr val="002F3F"/>
                </a:solidFill>
                <a:latin typeface="Gotham Bold"/>
                <a:ea typeface="Gotham Bold"/>
                <a:cs typeface="Gotham Bold"/>
                <a:sym typeface="Gotham Bold"/>
              </a:rPr>
              <a:t>“XXI ғасырда сауатсыз адамдар оқи және жаза алмайтындар емес, үйрене, қайта үйрене және қайта оқып үйрене алмайтындар болады.” </a:t>
            </a:r>
          </a:p>
          <a:p>
            <a:pPr marL="0" lvl="0" indent="0" algn="l">
              <a:lnSpc>
                <a:spcPts val="7171"/>
              </a:lnSpc>
            </a:pPr>
            <a:r>
              <a:rPr lang="en-US" sz="5976">
                <a:solidFill>
                  <a:srgbClr val="002F3F"/>
                </a:solidFill>
                <a:latin typeface="Gotham Bold"/>
                <a:ea typeface="Gotham Bold"/>
                <a:cs typeface="Gotham Bold"/>
                <a:sym typeface="Gotham Bold"/>
              </a:rPr>
              <a:t>– Элвин Тоффлер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0462" y="540075"/>
            <a:ext cx="1849985" cy="656745"/>
          </a:xfrm>
          <a:custGeom>
            <a:avLst/>
            <a:gdLst/>
            <a:ahLst/>
            <a:cxnLst/>
            <a:rect l="l" t="t" r="r" b="b"/>
            <a:pathLst>
              <a:path w="1849985" h="656745">
                <a:moveTo>
                  <a:pt x="0" y="0"/>
                </a:moveTo>
                <a:lnTo>
                  <a:pt x="1849984" y="0"/>
                </a:lnTo>
                <a:lnTo>
                  <a:pt x="1849984" y="656745"/>
                </a:lnTo>
                <a:lnTo>
                  <a:pt x="0" y="656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9628395" y="3202889"/>
            <a:ext cx="319604" cy="285896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4" name="AutoShape 4"/>
          <p:cNvSpPr/>
          <p:nvPr/>
        </p:nvSpPr>
        <p:spPr>
          <a:xfrm>
            <a:off x="9628395" y="4705277"/>
            <a:ext cx="319604" cy="285896"/>
          </a:xfrm>
          <a:prstGeom prst="rect">
            <a:avLst/>
          </a:prstGeom>
          <a:solidFill>
            <a:srgbClr val="108690">
              <a:alpha val="19608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9628395" y="6207665"/>
            <a:ext cx="319604" cy="285896"/>
          </a:xfrm>
          <a:prstGeom prst="rect">
            <a:avLst/>
          </a:prstGeom>
          <a:solidFill>
            <a:srgbClr val="108690">
              <a:alpha val="19608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1028700" y="1540236"/>
            <a:ext cx="6370994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67"/>
              </a:lnSpc>
            </a:pPr>
            <a:r>
              <a:rPr lang="en-US" sz="6723">
                <a:solidFill>
                  <a:srgbClr val="002F3F"/>
                </a:solidFill>
                <a:latin typeface="Gotham Bold"/>
                <a:ea typeface="Gotham Bold"/>
                <a:cs typeface="Gotham Bold"/>
                <a:sym typeface="Gotham Bold"/>
              </a:rPr>
              <a:t>Цифрлық сауаттылық дегеніміз не?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614749" y="1540236"/>
            <a:ext cx="6402042" cy="846892"/>
            <a:chOff x="0" y="0"/>
            <a:chExt cx="8536056" cy="1129189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1027877" cy="84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4"/>
                </a:lnSpc>
              </a:pPr>
              <a:r>
                <a:rPr lang="en-US" sz="3949">
                  <a:solidFill>
                    <a:srgbClr val="002F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01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5499" y="123825"/>
              <a:ext cx="7190557" cy="1005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10"/>
                </a:lnSpc>
              </a:pPr>
              <a:r>
                <a:rPr lang="en-US" sz="2315">
                  <a:solidFill>
                    <a:srgbClr val="002F3F"/>
                  </a:solidFill>
                  <a:latin typeface="Gotham"/>
                  <a:ea typeface="Gotham"/>
                  <a:cs typeface="Gotham"/>
                  <a:sym typeface="Gotham"/>
                </a:rPr>
                <a:t>Цифрлық кеңістікте ақпаратты табу, талдау және бағалау қабілеті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614749" y="3042624"/>
            <a:ext cx="6402042" cy="883444"/>
            <a:chOff x="0" y="0"/>
            <a:chExt cx="8536056" cy="117792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1027877" cy="84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4"/>
                </a:lnSpc>
              </a:pPr>
              <a:r>
                <a:rPr lang="en-US" sz="3949">
                  <a:solidFill>
                    <a:srgbClr val="002F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02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45499" y="123825"/>
              <a:ext cx="7190557" cy="1054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68"/>
                </a:lnSpc>
              </a:pPr>
              <a:r>
                <a:rPr lang="en-US" sz="2437">
                  <a:solidFill>
                    <a:srgbClr val="002F3F"/>
                  </a:solidFill>
                  <a:latin typeface="Gotham"/>
                  <a:ea typeface="Gotham"/>
                  <a:cs typeface="Gotham"/>
                  <a:sym typeface="Gotham"/>
                </a:rPr>
                <a:t>Цифрлық контентті құру және бөлісу мүмкіндігі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614749" y="4545012"/>
            <a:ext cx="6402042" cy="883444"/>
            <a:chOff x="0" y="0"/>
            <a:chExt cx="8536056" cy="117792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47625"/>
              <a:ext cx="1027877" cy="84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4"/>
                </a:lnSpc>
              </a:pPr>
              <a:r>
                <a:rPr lang="en-US" sz="3949">
                  <a:solidFill>
                    <a:srgbClr val="002F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03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45499" y="123825"/>
              <a:ext cx="7190557" cy="1054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68"/>
                </a:lnSpc>
              </a:pPr>
              <a:r>
                <a:rPr lang="en-US" sz="2437">
                  <a:solidFill>
                    <a:srgbClr val="002F3F"/>
                  </a:solidFill>
                  <a:latin typeface="Gotham"/>
                  <a:ea typeface="Gotham"/>
                  <a:cs typeface="Gotham"/>
                  <a:sym typeface="Gotham"/>
                </a:rPr>
                <a:t>Онлайн ортада қауіпсіз және жауапты өзара әрекеттесу білігі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614749" y="6047401"/>
            <a:ext cx="6402042" cy="1283494"/>
            <a:chOff x="0" y="0"/>
            <a:chExt cx="8536056" cy="171132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1027877" cy="84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4"/>
                </a:lnSpc>
              </a:pPr>
              <a:r>
                <a:rPr lang="en-US" sz="3949">
                  <a:solidFill>
                    <a:srgbClr val="002F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04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45499" y="123825"/>
              <a:ext cx="7190557" cy="1587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68"/>
                </a:lnSpc>
              </a:pPr>
              <a:r>
                <a:rPr lang="en-US" sz="2437">
                  <a:solidFill>
                    <a:srgbClr val="002F3F"/>
                  </a:solidFill>
                  <a:latin typeface="Gotham"/>
                  <a:ea typeface="Gotham"/>
                  <a:cs typeface="Gotham"/>
                  <a:sym typeface="Gotham"/>
                </a:rPr>
                <a:t>Әр түрлі міндеттерді шешу үшін цифрлық құралдарды пайдалану қабілеті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14749" y="7845064"/>
            <a:ext cx="6402042" cy="1283494"/>
            <a:chOff x="0" y="0"/>
            <a:chExt cx="8536056" cy="171132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47625"/>
              <a:ext cx="1027877" cy="84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34"/>
                </a:lnSpc>
              </a:pPr>
              <a:r>
                <a:rPr lang="en-US" sz="3949">
                  <a:solidFill>
                    <a:srgbClr val="002F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05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45499" y="123825"/>
              <a:ext cx="7190557" cy="1587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68"/>
                </a:lnSpc>
              </a:pPr>
              <a:r>
                <a:rPr lang="en-US" sz="2437">
                  <a:solidFill>
                    <a:srgbClr val="002F3F"/>
                  </a:solidFill>
                  <a:latin typeface="Gotham"/>
                  <a:ea typeface="Gotham"/>
                  <a:cs typeface="Gotham"/>
                  <a:sym typeface="Gotham"/>
                </a:rPr>
                <a:t>Технологиялардың қоғамға әсерін және осы процестегі өз рөлін түсіну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552650" y="5143500"/>
            <a:ext cx="5815972" cy="4114800"/>
          </a:xfrm>
          <a:custGeom>
            <a:avLst/>
            <a:gdLst/>
            <a:ahLst/>
            <a:cxnLst/>
            <a:rect l="l" t="t" r="r" b="b"/>
            <a:pathLst>
              <a:path w="5815972" h="4114800">
                <a:moveTo>
                  <a:pt x="0" y="0"/>
                </a:moveTo>
                <a:lnTo>
                  <a:pt x="5815972" y="0"/>
                </a:lnTo>
                <a:lnTo>
                  <a:pt x="5815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19175"/>
            <a:ext cx="5987974" cy="30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54"/>
              </a:lnSpc>
              <a:spcBef>
                <a:spcPct val="0"/>
              </a:spcBef>
            </a:pPr>
            <a:r>
              <a:rPr lang="en-US" sz="6628" u="none">
                <a:solidFill>
                  <a:srgbClr val="002F3F"/>
                </a:solidFill>
                <a:latin typeface="Gotham Bold"/>
                <a:ea typeface="Gotham Bold"/>
                <a:cs typeface="Gotham Bold"/>
                <a:sym typeface="Gotham Bold"/>
              </a:rPr>
              <a:t>Цифрлық сауаттылық - өтпелі дағды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4758113"/>
            <a:ext cx="5987974" cy="4500187"/>
          </a:xfrm>
          <a:custGeom>
            <a:avLst/>
            <a:gdLst/>
            <a:ahLst/>
            <a:cxnLst/>
            <a:rect l="l" t="t" r="r" b="b"/>
            <a:pathLst>
              <a:path w="5987974" h="4500187">
                <a:moveTo>
                  <a:pt x="0" y="0"/>
                </a:moveTo>
                <a:lnTo>
                  <a:pt x="5987974" y="0"/>
                </a:lnTo>
                <a:lnTo>
                  <a:pt x="5987974" y="4500187"/>
                </a:lnTo>
                <a:lnTo>
                  <a:pt x="0" y="45001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884" r="-1688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963476" y="1028700"/>
            <a:ext cx="9295824" cy="1358477"/>
            <a:chOff x="0" y="0"/>
            <a:chExt cx="12394432" cy="1811302"/>
          </a:xfrm>
        </p:grpSpPr>
        <p:sp>
          <p:nvSpPr>
            <p:cNvPr id="5" name="TextBox 5"/>
            <p:cNvSpPr txBox="1"/>
            <p:nvPr/>
          </p:nvSpPr>
          <p:spPr>
            <a:xfrm>
              <a:off x="0" y="806309"/>
              <a:ext cx="12394432" cy="1004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 algn="l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2F3F"/>
                  </a:solidFill>
                  <a:latin typeface="Gotham"/>
                  <a:ea typeface="Gotham"/>
                  <a:cs typeface="Gotham"/>
                  <a:sym typeface="Gotham"/>
                </a:rPr>
                <a:t>Кез келген салада қолданылады</a:t>
              </a:r>
            </a:p>
            <a:p>
              <a:pPr marL="474979" lvl="1" indent="-237490" algn="l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2F3F"/>
                  </a:solidFill>
                  <a:latin typeface="Gotham"/>
                  <a:ea typeface="Gotham"/>
                  <a:cs typeface="Gotham"/>
                  <a:sym typeface="Gotham"/>
                </a:rPr>
                <a:t>Өмірдің барлық аспектілерінде маңызды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2394432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</a:pPr>
              <a:r>
                <a:rPr lang="en-US" sz="2600">
                  <a:solidFill>
                    <a:srgbClr val="002F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Әмбебаптық: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963476" y="4307099"/>
            <a:ext cx="9295824" cy="1320377"/>
            <a:chOff x="0" y="0"/>
            <a:chExt cx="12394432" cy="1760502"/>
          </a:xfrm>
        </p:grpSpPr>
        <p:sp>
          <p:nvSpPr>
            <p:cNvPr id="8" name="TextBox 8"/>
            <p:cNvSpPr txBox="1"/>
            <p:nvPr/>
          </p:nvSpPr>
          <p:spPr>
            <a:xfrm>
              <a:off x="0" y="755509"/>
              <a:ext cx="12394432" cy="1004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 algn="l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2F3F"/>
                  </a:solidFill>
                  <a:latin typeface="Gotham"/>
                  <a:ea typeface="Gotham"/>
                  <a:cs typeface="Gotham"/>
                  <a:sym typeface="Gotham"/>
                </a:rPr>
                <a:t>Жаңа технологияларды тез меңгеруге көмектеседі</a:t>
              </a:r>
            </a:p>
            <a:p>
              <a:pPr marL="474979" lvl="1" indent="-237490" algn="l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2F3F"/>
                  </a:solidFill>
                  <a:latin typeface="Gotham"/>
                  <a:ea typeface="Gotham"/>
                  <a:cs typeface="Gotham"/>
                  <a:sym typeface="Gotham"/>
                </a:rPr>
                <a:t>Еңбек нарығындағы өзгерістерге бейімделуге ықпал етеді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2394432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</a:pPr>
              <a:r>
                <a:rPr lang="en-US" sz="2600">
                  <a:solidFill>
                    <a:srgbClr val="002F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Икемділік: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63476" y="7547398"/>
            <a:ext cx="9295824" cy="1320377"/>
            <a:chOff x="0" y="0"/>
            <a:chExt cx="12394432" cy="176050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755509"/>
              <a:ext cx="12394432" cy="1004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 algn="l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2F3F"/>
                  </a:solidFill>
                  <a:latin typeface="Gotham"/>
                  <a:ea typeface="Gotham"/>
                  <a:cs typeface="Gotham"/>
                  <a:sym typeface="Gotham"/>
                </a:rPr>
                <a:t>Әр түрлі пәндердегі білімді біріктіруге мүмкіндік береді</a:t>
              </a:r>
            </a:p>
            <a:p>
              <a:pPr marL="474979" lvl="1" indent="-237490" algn="l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2F3F"/>
                  </a:solidFill>
                  <a:latin typeface="Gotham"/>
                  <a:ea typeface="Gotham"/>
                  <a:cs typeface="Gotham"/>
                  <a:sym typeface="Gotham"/>
                </a:rPr>
                <a:t>Күрделі мәселелерді шешуге көмектеседі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394432" cy="530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</a:pPr>
              <a:r>
                <a:rPr lang="en-US" sz="2600">
                  <a:solidFill>
                    <a:srgbClr val="002F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Пәнаралық байланыстар: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7963476" y="3537638"/>
            <a:ext cx="929582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963476" y="6777937"/>
            <a:ext cx="929582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46269" y="4067464"/>
            <a:ext cx="3965799" cy="5190836"/>
          </a:xfrm>
          <a:custGeom>
            <a:avLst/>
            <a:gdLst/>
            <a:ahLst/>
            <a:cxnLst/>
            <a:rect l="l" t="t" r="r" b="b"/>
            <a:pathLst>
              <a:path w="3965799" h="5190836">
                <a:moveTo>
                  <a:pt x="0" y="0"/>
                </a:moveTo>
                <a:lnTo>
                  <a:pt x="3965799" y="0"/>
                </a:lnTo>
                <a:lnTo>
                  <a:pt x="3965799" y="5190836"/>
                </a:lnTo>
                <a:lnTo>
                  <a:pt x="0" y="5190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104900"/>
            <a:ext cx="5813398" cy="199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41"/>
              </a:lnSpc>
            </a:pPr>
            <a:r>
              <a:rPr lang="en-US" sz="5040">
                <a:solidFill>
                  <a:srgbClr val="002F3F"/>
                </a:solidFill>
                <a:latin typeface="Gotham Bold"/>
                <a:ea typeface="Gotham Bold"/>
                <a:cs typeface="Gotham Bold"/>
                <a:sym typeface="Gotham Bold"/>
              </a:rPr>
              <a:t>Цифрлық сауаттылықтың маңыздылығы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990600"/>
            <a:ext cx="8112098" cy="831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87"/>
              </a:lnSpc>
            </a:pPr>
            <a:r>
              <a:rPr lang="en-US" sz="1776" b="1" dirty="0" err="1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Белсенді</a:t>
            </a:r>
            <a:r>
              <a:rPr lang="en-US" sz="1776" b="1" dirty="0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776" b="1" dirty="0" err="1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оқу</a:t>
            </a:r>
            <a:r>
              <a:rPr lang="en-US" sz="1776" b="1" dirty="0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  <a:p>
            <a:pPr marL="0" lvl="0" indent="0" algn="l">
              <a:lnSpc>
                <a:spcPts val="2487"/>
              </a:lnSpc>
            </a:pPr>
            <a:endParaRPr lang="en-US" sz="1776" dirty="0">
              <a:solidFill>
                <a:srgbClr val="002F3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383599" lvl="1" indent="-191799" algn="l">
              <a:lnSpc>
                <a:spcPts val="2487"/>
              </a:lnSpc>
              <a:buFont typeface="Arial"/>
              <a:buChar char="•"/>
            </a:pP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Білім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беру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ресурстарын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өз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бетінше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табу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және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пайдалану</a:t>
            </a: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3599" lvl="1" indent="-191799" algn="l">
              <a:lnSpc>
                <a:spcPts val="2487"/>
              </a:lnSpc>
              <a:buFont typeface="Arial"/>
              <a:buChar char="•"/>
            </a:pP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Онлайн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ортада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басқа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оқушылармен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және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мұғалімдермен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ынтымақтастық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орнату</a:t>
            </a: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lvl="0" indent="0" algn="l">
              <a:lnSpc>
                <a:spcPts val="2487"/>
              </a:lnSpc>
            </a:pP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lvl="0" indent="0" algn="l">
              <a:lnSpc>
                <a:spcPts val="2487"/>
              </a:lnSpc>
            </a:pPr>
            <a:r>
              <a:rPr lang="en-US" sz="1776" b="1" dirty="0" err="1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Сыни</a:t>
            </a:r>
            <a:r>
              <a:rPr lang="en-US" sz="1776" b="1" dirty="0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776" b="1" dirty="0" err="1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ойлау</a:t>
            </a:r>
            <a:r>
              <a:rPr lang="en-US" sz="1776" b="1" dirty="0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  <a:p>
            <a:pPr marL="0" lvl="0" indent="0" algn="l">
              <a:lnSpc>
                <a:spcPts val="2487"/>
              </a:lnSpc>
            </a:pPr>
            <a:endParaRPr lang="en-US" sz="1776" dirty="0">
              <a:solidFill>
                <a:srgbClr val="002F3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383599" lvl="1" indent="-191799" algn="l">
              <a:lnSpc>
                <a:spcPts val="2487"/>
              </a:lnSpc>
              <a:buFont typeface="Arial"/>
              <a:buChar char="•"/>
            </a:pP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Ақпаратты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талдау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және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бағалау</a:t>
            </a: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3599" lvl="1" indent="-191799" algn="l">
              <a:lnSpc>
                <a:spcPts val="2487"/>
              </a:lnSpc>
              <a:buFont typeface="Arial"/>
              <a:buChar char="•"/>
            </a:pP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Фактілер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мен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пікірлерді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ажырату</a:t>
            </a: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3599" lvl="1" indent="-191799" algn="l">
              <a:lnSpc>
                <a:spcPts val="2487"/>
              </a:lnSpc>
              <a:buFont typeface="Arial"/>
              <a:buChar char="•"/>
            </a:pP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Өз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көзқарасын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қалыптастыру</a:t>
            </a: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lvl="0" indent="0" algn="l">
              <a:lnSpc>
                <a:spcPts val="2487"/>
              </a:lnSpc>
            </a:pP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lvl="0" indent="0" algn="l">
              <a:lnSpc>
                <a:spcPts val="2487"/>
              </a:lnSpc>
            </a:pPr>
            <a:r>
              <a:rPr lang="en-US" sz="1776" b="1" dirty="0" err="1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Коммуникация</a:t>
            </a:r>
            <a:r>
              <a:rPr lang="en-US" sz="1776" b="1" dirty="0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  <a:p>
            <a:pPr marL="0" lvl="0" indent="0" algn="l">
              <a:lnSpc>
                <a:spcPts val="2487"/>
              </a:lnSpc>
            </a:pPr>
            <a:endParaRPr lang="en-US" sz="1776" dirty="0">
              <a:solidFill>
                <a:srgbClr val="002F3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383599" lvl="1" indent="-191799" algn="l">
              <a:lnSpc>
                <a:spcPts val="2487"/>
              </a:lnSpc>
              <a:buFont typeface="Arial"/>
              <a:buChar char="•"/>
            </a:pP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Әр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түрлі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цифрлық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арналарды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пайдаланып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қарым-қатынас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жасау</a:t>
            </a: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3599" lvl="1" indent="-191799" algn="l">
              <a:lnSpc>
                <a:spcPts val="2487"/>
              </a:lnSpc>
              <a:buFont typeface="Arial"/>
              <a:buChar char="•"/>
            </a:pP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Идеялар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мен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жобаларды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ұсыну</a:t>
            </a: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lvl="0" indent="0" algn="l">
              <a:lnSpc>
                <a:spcPts val="2487"/>
              </a:lnSpc>
            </a:pP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lvl="0" indent="0" algn="l">
              <a:lnSpc>
                <a:spcPts val="2487"/>
              </a:lnSpc>
            </a:pPr>
            <a:r>
              <a:rPr lang="en-US" sz="1776" b="1" dirty="0" err="1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Интернетті</a:t>
            </a:r>
            <a:r>
              <a:rPr lang="en-US" sz="1776" b="1" dirty="0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776" b="1" dirty="0" err="1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қауіпсіз</a:t>
            </a:r>
            <a:r>
              <a:rPr lang="en-US" sz="1776" b="1" dirty="0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776" b="1" dirty="0" err="1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пайдалану</a:t>
            </a:r>
            <a:r>
              <a:rPr lang="en-US" sz="1776" b="1" dirty="0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  <a:p>
            <a:pPr marL="0" lvl="0" indent="0" algn="l">
              <a:lnSpc>
                <a:spcPts val="2487"/>
              </a:lnSpc>
            </a:pPr>
            <a:endParaRPr lang="en-US" sz="1776" dirty="0">
              <a:solidFill>
                <a:srgbClr val="002F3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383599" lvl="1" indent="-191799" algn="l">
              <a:lnSpc>
                <a:spcPts val="2487"/>
              </a:lnSpc>
              <a:buFont typeface="Arial"/>
              <a:buChar char="•"/>
            </a:pP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Жеке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деректерді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қорғау</a:t>
            </a: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3599" lvl="1" indent="-191799" algn="l">
              <a:lnSpc>
                <a:spcPts val="2487"/>
              </a:lnSpc>
              <a:buFont typeface="Arial"/>
              <a:buChar char="•"/>
            </a:pP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Онлайн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қауіп-қатерлерді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тану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және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болдырмау</a:t>
            </a: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lvl="0" indent="0" algn="l">
              <a:lnSpc>
                <a:spcPts val="2487"/>
              </a:lnSpc>
            </a:pP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lvl="0" indent="0" algn="l">
              <a:lnSpc>
                <a:spcPts val="2487"/>
              </a:lnSpc>
            </a:pPr>
            <a:r>
              <a:rPr lang="en-US" sz="1776" b="1" dirty="0" err="1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Болашаққа</a:t>
            </a:r>
            <a:r>
              <a:rPr lang="en-US" sz="1776" b="1" dirty="0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776" b="1" dirty="0" err="1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дайын</a:t>
            </a:r>
            <a:r>
              <a:rPr lang="en-US" sz="1776" b="1" dirty="0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776" b="1" dirty="0" err="1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болу</a:t>
            </a:r>
            <a:r>
              <a:rPr lang="en-US" sz="1776" b="1" dirty="0">
                <a:solidFill>
                  <a:srgbClr val="002F3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  <a:p>
            <a:pPr marL="0" lvl="0" indent="0" algn="l">
              <a:lnSpc>
                <a:spcPts val="2487"/>
              </a:lnSpc>
            </a:pPr>
            <a:endParaRPr lang="en-US" sz="1776" dirty="0">
              <a:solidFill>
                <a:srgbClr val="002F3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marL="383599" lvl="1" indent="-191799" algn="l">
              <a:lnSpc>
                <a:spcPts val="2487"/>
              </a:lnSpc>
              <a:buFont typeface="Arial"/>
              <a:buChar char="•"/>
            </a:pP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Жаңа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технологияларға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бейімделу</a:t>
            </a: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83599" lvl="1" indent="-191799" algn="l">
              <a:lnSpc>
                <a:spcPts val="2487"/>
              </a:lnSpc>
              <a:buFont typeface="Arial"/>
              <a:buChar char="•"/>
            </a:pP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Шығармашылық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пен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инновация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үшін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технологияларды</a:t>
            </a:r>
            <a:r>
              <a:rPr lang="en-US" sz="1776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1776" dirty="0" err="1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пайдалану</a:t>
            </a:r>
            <a:endParaRPr lang="en-US" sz="1776" dirty="0">
              <a:solidFill>
                <a:srgbClr val="002F3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04500" y="1883233"/>
            <a:ext cx="6409992" cy="0"/>
          </a:xfrm>
          <a:prstGeom prst="line">
            <a:avLst/>
          </a:prstGeom>
          <a:ln w="19050" cap="flat">
            <a:solidFill>
              <a:srgbClr val="0C3D3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0604500" y="2319306"/>
            <a:ext cx="6305994" cy="6717122"/>
            <a:chOff x="0" y="171450"/>
            <a:chExt cx="8407991" cy="8956163"/>
          </a:xfrm>
        </p:grpSpPr>
        <p:sp>
          <p:nvSpPr>
            <p:cNvPr id="4" name="TextBox 4"/>
            <p:cNvSpPr txBox="1"/>
            <p:nvPr/>
          </p:nvSpPr>
          <p:spPr>
            <a:xfrm>
              <a:off x="0" y="4258844"/>
              <a:ext cx="8407991" cy="4868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1739" lvl="1" indent="-230869" algn="l">
                <a:lnSpc>
                  <a:spcPts val="256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38" b="1" u="none" strike="noStrike" dirty="0" err="1">
                  <a:solidFill>
                    <a:srgbClr val="002F3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Әдебиет</a:t>
              </a:r>
              <a:r>
                <a:rPr lang="en-US" sz="2138" b="1" u="none" strike="noStrike" dirty="0">
                  <a:solidFill>
                    <a:srgbClr val="002F3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:</a:t>
              </a:r>
              <a:r>
                <a:rPr lang="en-US" sz="2138" b="1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цифрлық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презентациялар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онлайн-ресурстар</a:t>
              </a:r>
              <a:endParaRPr lang="en-US" sz="2138" u="none" strike="noStrike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marL="461739" lvl="1" indent="-230869" algn="l">
                <a:lnSpc>
                  <a:spcPts val="256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38" b="1" u="none" strike="noStrike" dirty="0" err="1">
                  <a:solidFill>
                    <a:srgbClr val="002F3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Математика</a:t>
              </a:r>
              <a:r>
                <a:rPr lang="en-US" sz="2138" b="1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: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графиктер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мен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диаграммалар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құру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бағдарламалары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онлайн-калькуляторлар</a:t>
              </a:r>
              <a:endParaRPr lang="en-US" sz="2138" u="none" strike="noStrike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marL="461739" lvl="1" indent="-230869" algn="l">
                <a:lnSpc>
                  <a:spcPts val="256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38" b="1" u="none" strike="noStrike" dirty="0" err="1">
                  <a:solidFill>
                    <a:srgbClr val="002F3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Тарих</a:t>
              </a:r>
              <a:r>
                <a:rPr lang="en-US" sz="2138" b="1" u="none" strike="noStrike" dirty="0">
                  <a:solidFill>
                    <a:srgbClr val="002F3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:</a:t>
              </a:r>
              <a:r>
                <a:rPr lang="en-US" sz="2138" b="1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онлайн-мұрағаттар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мен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дерекқорлар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интерактивті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карталар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мен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хронологиялар</a:t>
              </a:r>
              <a:endParaRPr lang="en-US" sz="2138" u="none" strike="noStrike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marL="461739" lvl="1" indent="-230869" algn="l">
                <a:lnSpc>
                  <a:spcPts val="256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38" b="1" u="none" strike="noStrike" dirty="0" err="1">
                  <a:solidFill>
                    <a:srgbClr val="002F3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География</a:t>
              </a:r>
              <a:r>
                <a:rPr lang="en-US" sz="2138" b="1" u="none" strike="noStrike" dirty="0">
                  <a:solidFill>
                    <a:srgbClr val="002F3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: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онлайн-карталар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мен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геоақпараттық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жүйелер</a:t>
              </a:r>
              <a:endParaRPr lang="en-US" sz="2138" u="none" strike="noStrike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  <a:p>
              <a:pPr marL="461739" lvl="1" indent="-230869" algn="l">
                <a:lnSpc>
                  <a:spcPts val="2566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138" b="1" u="none" strike="noStrike" dirty="0" err="1">
                  <a:solidFill>
                    <a:srgbClr val="002F3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Шет</a:t>
              </a:r>
              <a:r>
                <a:rPr lang="en-US" sz="2138" b="1" u="none" strike="noStrike" dirty="0">
                  <a:solidFill>
                    <a:srgbClr val="002F3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sz="2138" b="1" u="none" strike="noStrike" dirty="0" err="1">
                  <a:solidFill>
                    <a:srgbClr val="002F3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тілдері</a:t>
              </a:r>
              <a:r>
                <a:rPr lang="en-US" sz="2138" b="1" u="none" strike="noStrike" dirty="0">
                  <a:solidFill>
                    <a:srgbClr val="002F3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:</a:t>
              </a:r>
              <a:r>
                <a:rPr lang="en-US" sz="2138" b="1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бейне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байланыс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,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онлайн-сөздіктер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мен</a:t>
              </a:r>
              <a:r>
                <a:rPr lang="en-US" sz="2138" u="none" strike="noStrike" dirty="0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sz="2138" u="none" strike="noStrike" dirty="0" err="1">
                  <a:solidFill>
                    <a:srgbClr val="002F3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аудармашылар</a:t>
              </a:r>
              <a:endParaRPr lang="en-US" sz="2138" u="none" strike="noStrike" dirty="0">
                <a:solidFill>
                  <a:srgbClr val="002F3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058" y="171450"/>
              <a:ext cx="8398933" cy="3739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395"/>
                </a:lnSpc>
                <a:spcBef>
                  <a:spcPct val="0"/>
                </a:spcBef>
              </a:pPr>
              <a:r>
                <a:rPr lang="en-US" sz="5995" u="none" strike="noStrike">
                  <a:solidFill>
                    <a:srgbClr val="002F3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Цифрлық сауаттылықты сабақтарға интеграциялау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37408" y="1309480"/>
            <a:ext cx="7166071" cy="7323016"/>
            <a:chOff x="0" y="0"/>
            <a:chExt cx="9554762" cy="9764022"/>
          </a:xfrm>
        </p:grpSpPr>
        <p:sp>
          <p:nvSpPr>
            <p:cNvPr id="7" name="Freeform 7"/>
            <p:cNvSpPr/>
            <p:nvPr/>
          </p:nvSpPr>
          <p:spPr>
            <a:xfrm>
              <a:off x="2012865" y="0"/>
              <a:ext cx="4646895" cy="3334147"/>
            </a:xfrm>
            <a:custGeom>
              <a:avLst/>
              <a:gdLst/>
              <a:ahLst/>
              <a:cxnLst/>
              <a:rect l="l" t="t" r="r" b="b"/>
              <a:pathLst>
                <a:path w="4646895" h="3334147">
                  <a:moveTo>
                    <a:pt x="0" y="0"/>
                  </a:moveTo>
                  <a:lnTo>
                    <a:pt x="4646894" y="0"/>
                  </a:lnTo>
                  <a:lnTo>
                    <a:pt x="4646894" y="3334147"/>
                  </a:lnTo>
                  <a:lnTo>
                    <a:pt x="0" y="3334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764757" y="1985676"/>
              <a:ext cx="5790005" cy="5059017"/>
            </a:xfrm>
            <a:custGeom>
              <a:avLst/>
              <a:gdLst/>
              <a:ahLst/>
              <a:cxnLst/>
              <a:rect l="l" t="t" r="r" b="b"/>
              <a:pathLst>
                <a:path w="5790005" h="5059017">
                  <a:moveTo>
                    <a:pt x="0" y="0"/>
                  </a:moveTo>
                  <a:lnTo>
                    <a:pt x="5790005" y="0"/>
                  </a:lnTo>
                  <a:lnTo>
                    <a:pt x="5790005" y="5059017"/>
                  </a:lnTo>
                  <a:lnTo>
                    <a:pt x="0" y="5059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1667073"/>
              <a:ext cx="3606470" cy="4688802"/>
            </a:xfrm>
            <a:custGeom>
              <a:avLst/>
              <a:gdLst/>
              <a:ahLst/>
              <a:cxnLst/>
              <a:rect l="l" t="t" r="r" b="b"/>
              <a:pathLst>
                <a:path w="3606470" h="4688802">
                  <a:moveTo>
                    <a:pt x="0" y="0"/>
                  </a:moveTo>
                  <a:lnTo>
                    <a:pt x="3606470" y="0"/>
                  </a:lnTo>
                  <a:lnTo>
                    <a:pt x="3606470" y="4688803"/>
                  </a:lnTo>
                  <a:lnTo>
                    <a:pt x="0" y="4688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606470" y="4277622"/>
              <a:ext cx="4882896" cy="5486400"/>
            </a:xfrm>
            <a:custGeom>
              <a:avLst/>
              <a:gdLst/>
              <a:ahLst/>
              <a:cxnLst/>
              <a:rect l="l" t="t" r="r" b="b"/>
              <a:pathLst>
                <a:path w="4882896" h="5486400">
                  <a:moveTo>
                    <a:pt x="0" y="0"/>
                  </a:moveTo>
                  <a:lnTo>
                    <a:pt x="4882896" y="0"/>
                  </a:lnTo>
                  <a:lnTo>
                    <a:pt x="488289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43811" y="5672300"/>
              <a:ext cx="3654845" cy="3654845"/>
            </a:xfrm>
            <a:custGeom>
              <a:avLst/>
              <a:gdLst/>
              <a:ahLst/>
              <a:cxnLst/>
              <a:rect l="l" t="t" r="r" b="b"/>
              <a:pathLst>
                <a:path w="3654845" h="3654845">
                  <a:moveTo>
                    <a:pt x="0" y="0"/>
                  </a:moveTo>
                  <a:lnTo>
                    <a:pt x="3654844" y="0"/>
                  </a:lnTo>
                  <a:lnTo>
                    <a:pt x="3654844" y="3654845"/>
                  </a:lnTo>
                  <a:lnTo>
                    <a:pt x="0" y="36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8145" y="706801"/>
            <a:ext cx="2146380" cy="766392"/>
          </a:xfrm>
          <a:custGeom>
            <a:avLst/>
            <a:gdLst/>
            <a:ahLst/>
            <a:cxnLst/>
            <a:rect l="l" t="t" r="r" b="b"/>
            <a:pathLst>
              <a:path w="2146380" h="766392">
                <a:moveTo>
                  <a:pt x="0" y="0"/>
                </a:moveTo>
                <a:lnTo>
                  <a:pt x="2146380" y="0"/>
                </a:lnTo>
                <a:lnTo>
                  <a:pt x="2146380" y="766392"/>
                </a:lnTo>
                <a:lnTo>
                  <a:pt x="0" y="766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4350" y="2979363"/>
            <a:ext cx="5349194" cy="4328274"/>
          </a:xfrm>
          <a:custGeom>
            <a:avLst/>
            <a:gdLst/>
            <a:ahLst/>
            <a:cxnLst/>
            <a:rect l="l" t="t" r="r" b="b"/>
            <a:pathLst>
              <a:path w="5349194" h="4328274">
                <a:moveTo>
                  <a:pt x="0" y="0"/>
                </a:moveTo>
                <a:lnTo>
                  <a:pt x="5349194" y="0"/>
                </a:lnTo>
                <a:lnTo>
                  <a:pt x="5349194" y="4328274"/>
                </a:lnTo>
                <a:lnTo>
                  <a:pt x="0" y="43282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67600" y="3905250"/>
            <a:ext cx="9791700" cy="2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 dirty="0" err="1">
                <a:solidFill>
                  <a:srgbClr val="00000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Назарларыңызға</a:t>
            </a:r>
            <a:r>
              <a:rPr lang="en-US" sz="8000" dirty="0">
                <a:solidFill>
                  <a:srgbClr val="00000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8000" dirty="0" err="1">
                <a:solidFill>
                  <a:srgbClr val="00000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рақмет</a:t>
            </a:r>
            <a:r>
              <a:rPr lang="en-US" sz="8000" dirty="0">
                <a:solidFill>
                  <a:srgbClr val="00000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290</Words>
  <Application>Microsoft Macintosh PowerPoint</Application>
  <PresentationFormat>Произвольный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Gotham</vt:lpstr>
      <vt:lpstr>Giaza</vt:lpstr>
      <vt:lpstr>Gotham Bold</vt:lpstr>
      <vt:lpstr>Glacial Indifference Bold</vt:lpstr>
      <vt:lpstr>Calibri</vt:lpstr>
      <vt:lpstr>Arial</vt:lpstr>
      <vt:lpstr>Glacial Indifference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Connect-Ed для Августовка</dc:title>
  <cp:lastModifiedBy>Aigerim Pazylbekova</cp:lastModifiedBy>
  <cp:revision>2</cp:revision>
  <dcterms:created xsi:type="dcterms:W3CDTF">2006-08-16T00:00:00Z</dcterms:created>
  <dcterms:modified xsi:type="dcterms:W3CDTF">2024-08-08T23:48:36Z</dcterms:modified>
  <dc:identifier>DAGNTQ_wg00</dc:identifier>
</cp:coreProperties>
</file>