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2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4" r:id="rId20"/>
    <p:sldId id="275" r:id="rId21"/>
  </p:sldIdLst>
  <p:sldSz cx="9144000" cy="5143500" type="screen16x9"/>
  <p:notesSz cx="6858000" cy="9144000"/>
  <p:embeddedFontLst>
    <p:embeddedFont>
      <p:font typeface="Oswald" pitchFamily="2" charset="-52"/>
      <p:regular r:id="rId23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43" userDrawn="1">
          <p15:clr>
            <a:srgbClr val="747775"/>
          </p15:clr>
        </p15:guide>
        <p15:guide id="2" pos="2880">
          <p15:clr>
            <a:srgbClr val="747775"/>
          </p15:clr>
        </p15:guide>
        <p15:guide id="3" orient="horz" pos="191" userDrawn="1">
          <p15:clr>
            <a:srgbClr val="747775"/>
          </p15:clr>
        </p15:guide>
        <p15:guide id="4" pos="204" userDrawn="1">
          <p15:clr>
            <a:srgbClr val="747775"/>
          </p15:clr>
        </p15:guide>
        <p15:guide id="5" pos="5556" userDrawn="1">
          <p15:clr>
            <a:srgbClr val="747775"/>
          </p15:clr>
        </p15:guide>
        <p15:guide id="6" orient="horz" pos="3003" userDrawn="1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DDDDD"/>
    <a:srgbClr val="07529D"/>
    <a:srgbClr val="B2B2B2"/>
    <a:srgbClr val="0A79E8"/>
    <a:srgbClr val="3798F6"/>
    <a:srgbClr val="1C1C1C"/>
    <a:srgbClr val="333333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552" autoAdjust="0"/>
  </p:normalViewPr>
  <p:slideViewPr>
    <p:cSldViewPr snapToGrid="0">
      <p:cViewPr>
        <p:scale>
          <a:sx n="90" d="100"/>
          <a:sy n="90" d="100"/>
        </p:scale>
        <p:origin x="-108" y="-852"/>
      </p:cViewPr>
      <p:guideLst>
        <p:guide orient="horz" pos="1643"/>
        <p:guide orient="horz" pos="191"/>
        <p:guide orient="horz" pos="3003"/>
        <p:guide pos="2880"/>
        <p:guide pos="204"/>
        <p:guide pos="55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963601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f299751d81_1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27;g2f299751d81_1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f299751d81_1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g2f299751d81_1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f299751d81_1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g2f299751d81_1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f299751d81_1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g2f299751d81_1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f299751d81_1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g2f299751d81_1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f299751d81_1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g2f299751d81_1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f299751d81_1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g2f299751d81_1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f299751d81_1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g2f299751d81_1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f299751d81_1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g2f299751d81_1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f299751d81_1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g2f299751d81_1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f299751d81_1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g2f299751d81_1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f299751d81_1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g2f299751d81_1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f299751d81_1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2f299751d81_1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f299751d81_1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g2f299751d81_1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f299751d81_1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g2f299751d81_1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f299751d81_1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g2f299751d81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f299751d81_1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g2f299751d81_1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f299751d81_1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g2f299751d81_1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f299751d81_1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g2f299751d81_1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ctrTitle"/>
          </p:nvPr>
        </p:nvSpPr>
        <p:spPr>
          <a:xfrm>
            <a:off x="1143000" y="842010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ubTitle" idx="1"/>
          </p:nvPr>
        </p:nvSpPr>
        <p:spPr>
          <a:xfrm>
            <a:off x="1143000" y="2701766"/>
            <a:ext cx="6858000" cy="1241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cap="none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cap="none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cap="none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cap="none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cap="none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cap="none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cap="none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cap="none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cap="none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title"/>
          </p:nvPr>
        </p:nvSpPr>
        <p:spPr>
          <a:xfrm>
            <a:off x="623888" y="1282541"/>
            <a:ext cx="7886700" cy="2139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body" idx="1"/>
          </p:nvPr>
        </p:nvSpPr>
        <p:spPr>
          <a:xfrm>
            <a:off x="623888" y="3442335"/>
            <a:ext cx="7886700" cy="1124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C8C8C"/>
              </a:buClr>
              <a:buSzPts val="1800"/>
              <a:buNone/>
              <a:defRPr sz="1800" cap="none">
                <a:solidFill>
                  <a:srgbClr val="8C8C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C8C8C"/>
              </a:buClr>
              <a:buSzPts val="1500"/>
              <a:buNone/>
              <a:defRPr sz="1500" cap="none">
                <a:solidFill>
                  <a:srgbClr val="8C8C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 sz="1400" cap="none">
                <a:solidFill>
                  <a:srgbClr val="8C8C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C8C8C"/>
              </a:buClr>
              <a:buSzPts val="1200"/>
              <a:buNone/>
              <a:defRPr sz="1200" cap="none">
                <a:solidFill>
                  <a:srgbClr val="8C8C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C8C8C"/>
              </a:buClr>
              <a:buSzPts val="1200"/>
              <a:buNone/>
              <a:defRPr sz="1200" cap="none">
                <a:solidFill>
                  <a:srgbClr val="8C8C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C8C8C"/>
              </a:buClr>
              <a:buSzPts val="1200"/>
              <a:buNone/>
              <a:defRPr sz="1200" cap="none">
                <a:solidFill>
                  <a:srgbClr val="8C8C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C8C8C"/>
              </a:buClr>
              <a:buSzPts val="1200"/>
              <a:buNone/>
              <a:defRPr sz="1200" cap="none">
                <a:solidFill>
                  <a:srgbClr val="8C8C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C8C8C"/>
              </a:buClr>
              <a:buSzPts val="1200"/>
              <a:buNone/>
              <a:defRPr sz="1200" cap="none">
                <a:solidFill>
                  <a:srgbClr val="8C8C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C8C8C"/>
              </a:buClr>
              <a:buSzPts val="1200"/>
              <a:buNone/>
              <a:defRPr sz="1200" cap="none">
                <a:solidFill>
                  <a:srgbClr val="8C8C8C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630079" y="273844"/>
            <a:ext cx="7886700" cy="994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body" idx="1"/>
          </p:nvPr>
        </p:nvSpPr>
        <p:spPr>
          <a:xfrm>
            <a:off x="630079" y="1261110"/>
            <a:ext cx="3868103" cy="617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cap="none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 cap="none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 cap="none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 cap="none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 cap="none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 cap="none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 cap="none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 cap="none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 cap="none"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body" idx="2"/>
          </p:nvPr>
        </p:nvSpPr>
        <p:spPr>
          <a:xfrm>
            <a:off x="630079" y="1878806"/>
            <a:ext cx="3868103" cy="2763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3"/>
          </p:nvPr>
        </p:nvSpPr>
        <p:spPr>
          <a:xfrm>
            <a:off x="4629150" y="1261110"/>
            <a:ext cx="3887629" cy="617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cap="none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 cap="none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 cap="none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 cap="none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 cap="none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 cap="none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 cap="none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 cap="none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 cap="none"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629" cy="2763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630079" y="342900"/>
            <a:ext cx="2948940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3887629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 cap="none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 cap="none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cap="none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 cap="none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 cap="none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 cap="none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 cap="none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 cap="none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 cap="none"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2"/>
          </p:nvPr>
        </p:nvSpPr>
        <p:spPr>
          <a:xfrm>
            <a:off x="630079" y="1543050"/>
            <a:ext cx="2948940" cy="2858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cap="none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cap="none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cap="none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cap="none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cap="none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cap="none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cap="none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cap="none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cap="none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630079" y="342900"/>
            <a:ext cx="2948940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>
            <a:spLocks noGrp="1"/>
          </p:cNvSpPr>
          <p:nvPr>
            <p:ph type="pic" idx="2"/>
          </p:nvPr>
        </p:nvSpPr>
        <p:spPr>
          <a:xfrm>
            <a:off x="3887629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630079" y="1543050"/>
            <a:ext cx="2948940" cy="2858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cap="none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cap="none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cap="none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cap="none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cap="none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cap="none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cap="none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cap="none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cap="none"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 rot="5400000">
            <a:off x="2940129" y="-942261"/>
            <a:ext cx="3263741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 rot="5400000">
            <a:off x="5349954" y="1467564"/>
            <a:ext cx="4359116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1349454" y="-446961"/>
            <a:ext cx="4359116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C8C8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C8C8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C8C8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C8C8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C8C8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C8C8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C8C8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C8C8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C8C8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C8C8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C8C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C8C8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9.jp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2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11" Type="http://schemas.openxmlformats.org/officeDocument/2006/relationships/image" Target="../media/image2.png"/><Relationship Id="rId5" Type="http://schemas.openxmlformats.org/officeDocument/2006/relationships/image" Target="../media/image55.jpg"/><Relationship Id="rId10" Type="http://schemas.openxmlformats.org/officeDocument/2006/relationships/image" Target="../media/image60.png"/><Relationship Id="rId4" Type="http://schemas.openxmlformats.org/officeDocument/2006/relationships/image" Target="../media/image54.jpg"/><Relationship Id="rId9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100000"/>
              </a:schemeClr>
            </a:gs>
            <a:gs pos="74000">
              <a:srgbClr val="000000"/>
            </a:gs>
            <a:gs pos="27000">
              <a:srgbClr val="000000"/>
            </a:gs>
            <a:gs pos="100000">
              <a:srgbClr val="1C1C1C"/>
            </a:gs>
          </a:gsLst>
          <a:lin ang="3000000" scaled="0"/>
          <a:tileRect/>
        </a:gra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еловеческое лицо, одежда, человек, снимок экрана">
            <a:extLst>
              <a:ext uri="{FF2B5EF4-FFF2-40B4-BE49-F238E27FC236}">
                <a16:creationId xmlns:a16="http://schemas.microsoft.com/office/drawing/2014/main" xmlns="" id="{6E849CF8-827F-04EA-FC08-BD912ADBD7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218"/>
          <a:stretch/>
        </p:blipFill>
        <p:spPr>
          <a:xfrm>
            <a:off x="4572000" y="1609357"/>
            <a:ext cx="4572000" cy="3534143"/>
          </a:xfrm>
          <a:prstGeom prst="rect">
            <a:avLst/>
          </a:prstGeom>
        </p:spPr>
      </p:pic>
      <p:sp>
        <p:nvSpPr>
          <p:cNvPr id="131" name="Google Shape;131;p25"/>
          <p:cNvSpPr/>
          <p:nvPr/>
        </p:nvSpPr>
        <p:spPr>
          <a:xfrm>
            <a:off x="3823811" y="4517742"/>
            <a:ext cx="1496377" cy="531019"/>
          </a:xfrm>
          <a:prstGeom prst="rect">
            <a:avLst/>
          </a:prstGeom>
          <a:solidFill>
            <a:srgbClr val="000305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None/>
            </a:pPr>
            <a:r>
              <a:rPr lang="ru" i="0" u="none" strike="noStrike" cap="none" dirty="0">
                <a:solidFill>
                  <a:srgbClr val="B2B2B2"/>
                </a:solidFill>
                <a:latin typeface="+mj-lt"/>
                <a:ea typeface="Calibri"/>
                <a:cs typeface="Calibri"/>
                <a:sym typeface="Calibri"/>
              </a:rPr>
              <a:t>15 тамыз 2024</a:t>
            </a:r>
            <a:endParaRPr i="0" u="none" strike="noStrike" cap="none" dirty="0">
              <a:solidFill>
                <a:srgbClr val="B2B2B2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None/>
            </a:pPr>
            <a:r>
              <a:rPr lang="ru" i="0" u="none" strike="noStrike" cap="none" dirty="0">
                <a:solidFill>
                  <a:srgbClr val="B2B2B2"/>
                </a:solidFill>
                <a:latin typeface="+mj-lt"/>
                <a:ea typeface="Calibri"/>
                <a:cs typeface="Calibri"/>
                <a:sym typeface="Calibri"/>
              </a:rPr>
              <a:t>Астана </a:t>
            </a:r>
            <a:endParaRPr i="0" u="none" strike="noStrike" cap="none" dirty="0">
              <a:solidFill>
                <a:srgbClr val="B2B2B2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7" name="Рисунок 6" descr="Изображение выглядит как Шрифт, Графика, графический дизайн, типограф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791360C1-6FD7-1697-D198-0CE11392A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0" y="398463"/>
            <a:ext cx="1438275" cy="288945"/>
          </a:xfrm>
          <a:prstGeom prst="rect">
            <a:avLst/>
          </a:prstGeom>
        </p:spPr>
      </p:pic>
      <p:pic>
        <p:nvPicPr>
          <p:cNvPr id="10" name="Рисунок 9" descr="Изображение выглядит как эмблема, логотип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6EB7F506-22E2-7009-E18D-B57BCAFA7A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1225" y="398463"/>
            <a:ext cx="420687" cy="420687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F9B744B-47DF-113A-49C7-5EBB570CEF2E}"/>
              </a:ext>
            </a:extLst>
          </p:cNvPr>
          <p:cNvSpPr/>
          <p:nvPr/>
        </p:nvSpPr>
        <p:spPr>
          <a:xfrm>
            <a:off x="1" y="981050"/>
            <a:ext cx="9143999" cy="666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" sz="2100" b="1" kern="0" dirty="0">
              <a:solidFill>
                <a:schemeClr val="tx1"/>
              </a:solidFill>
              <a:effectLst/>
              <a:highlight>
                <a:srgbClr val="FFFFFF"/>
              </a:highlight>
              <a:latin typeface="+mj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r>
              <a:rPr lang="ru-RU" sz="2100" kern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" sz="2100" b="1" cap="none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Цифрлық трансформация жағдайында инновациялық басқару</a:t>
            </a:r>
            <a:r>
              <a:rPr lang="ru-RU" sz="2100" kern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100" kern="100" dirty="0">
              <a:solidFill>
                <a:schemeClr val="tx1"/>
              </a:solidFill>
              <a:effectLst/>
              <a:highlight>
                <a:srgbClr val="FFFFFF"/>
              </a:highligh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52BDE18-089E-9131-91F3-639CA117991E}"/>
              </a:ext>
            </a:extLst>
          </p:cNvPr>
          <p:cNvSpPr txBox="1"/>
          <p:nvPr/>
        </p:nvSpPr>
        <p:spPr>
          <a:xfrm>
            <a:off x="223836" y="3070638"/>
            <a:ext cx="3914775" cy="1119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800" dirty="0">
                <a:solidFill>
                  <a:srgbClr val="B2B2B2"/>
                </a:solidFill>
              </a:rPr>
              <a:t>Спикер: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sz="1600" b="1" dirty="0">
                <a:solidFill>
                  <a:schemeClr val="bg1"/>
                </a:solidFill>
              </a:rPr>
              <a:t>Н</a:t>
            </a:r>
            <a:r>
              <a:rPr lang="kk-KZ" sz="1600" b="1" dirty="0">
                <a:solidFill>
                  <a:schemeClr val="bg1"/>
                </a:solidFill>
              </a:rPr>
              <a:t>ұрғали Асанұлы</a:t>
            </a:r>
            <a:r>
              <a:rPr lang="kk-KZ" dirty="0">
                <a:solidFill>
                  <a:schemeClr val="bg1"/>
                </a:solidFill>
              </a:rPr>
              <a:t/>
            </a:r>
            <a:br>
              <a:rPr lang="kk-KZ" dirty="0">
                <a:solidFill>
                  <a:schemeClr val="bg1"/>
                </a:solidFill>
              </a:rPr>
            </a:b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58B6A79-6035-EA75-3433-0F887C230D6D}"/>
              </a:ext>
            </a:extLst>
          </p:cNvPr>
          <p:cNvSpPr txBox="1"/>
          <p:nvPr/>
        </p:nvSpPr>
        <p:spPr>
          <a:xfrm>
            <a:off x="223836" y="3928774"/>
            <a:ext cx="391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B2B2B2"/>
                </a:solidFill>
              </a:rPr>
              <a:t>CodiPlay</a:t>
            </a:r>
            <a:r>
              <a:rPr lang="en-US" sz="1200" dirty="0">
                <a:solidFill>
                  <a:srgbClr val="B2B2B2"/>
                </a:solidFill>
              </a:rPr>
              <a:t> </a:t>
            </a:r>
            <a:r>
              <a:rPr lang="kk-KZ" sz="1200" dirty="0">
                <a:solidFill>
                  <a:srgbClr val="B2B2B2"/>
                </a:solidFill>
              </a:rPr>
              <a:t>компаниясының мемлекеттік</a:t>
            </a:r>
            <a:br>
              <a:rPr lang="kk-KZ" sz="1200" dirty="0">
                <a:solidFill>
                  <a:srgbClr val="B2B2B2"/>
                </a:solidFill>
              </a:rPr>
            </a:br>
            <a:r>
              <a:rPr lang="kk-KZ" sz="1200" dirty="0">
                <a:solidFill>
                  <a:srgbClr val="B2B2B2"/>
                </a:solidFill>
              </a:rPr>
              <a:t>қызметтермен жұмыс департаментінің </a:t>
            </a:r>
            <a:br>
              <a:rPr lang="kk-KZ" sz="1200" dirty="0">
                <a:solidFill>
                  <a:srgbClr val="B2B2B2"/>
                </a:solidFill>
              </a:rPr>
            </a:br>
            <a:r>
              <a:rPr lang="kk-KZ" sz="1200" dirty="0">
                <a:solidFill>
                  <a:srgbClr val="B2B2B2"/>
                </a:solidFill>
              </a:rPr>
              <a:t>директоры </a:t>
            </a:r>
            <a:endParaRPr lang="ru-RU" sz="1200" dirty="0">
              <a:solidFill>
                <a:srgbClr val="B2B2B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100000"/>
              </a:schemeClr>
            </a:gs>
            <a:gs pos="74000">
              <a:srgbClr val="000000"/>
            </a:gs>
            <a:gs pos="27000">
              <a:srgbClr val="000000"/>
            </a:gs>
            <a:gs pos="100000">
              <a:srgbClr val="1C1C1C"/>
            </a:gs>
          </a:gsLst>
          <a:lin ang="3000000" scaled="0"/>
        </a:gra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146A3D14-6EEE-265B-A3D1-EB5184CE86F2}"/>
              </a:ext>
            </a:extLst>
          </p:cNvPr>
          <p:cNvSpPr/>
          <p:nvPr/>
        </p:nvSpPr>
        <p:spPr>
          <a:xfrm>
            <a:off x="-526971" y="4003595"/>
            <a:ext cx="2082642" cy="2082642"/>
          </a:xfrm>
          <a:prstGeom prst="ellipse">
            <a:avLst/>
          </a:prstGeom>
          <a:solidFill>
            <a:srgbClr val="07529D">
              <a:alpha val="10000"/>
            </a:srgbClr>
          </a:solidFill>
          <a:ln>
            <a:noFill/>
          </a:ln>
          <a:effectLst>
            <a:glow rad="1905000">
              <a:schemeClr val="accent5">
                <a:satMod val="175000"/>
                <a:alpha val="35000"/>
              </a:schemeClr>
            </a:glow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Изображение выглядит как Шрифт, Графика, графический дизайн, типограф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A67CC962-2C06-2117-9835-44385A84E2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14000"/>
          </a:blip>
          <a:srcRect r="73333"/>
          <a:stretch/>
        </p:blipFill>
        <p:spPr>
          <a:xfrm rot="20930375">
            <a:off x="6453066" y="3366236"/>
            <a:ext cx="3849614" cy="2900158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AB6D0D07-1AF3-0C1C-4870-36FA5CCE0CAD}"/>
              </a:ext>
            </a:extLst>
          </p:cNvPr>
          <p:cNvSpPr/>
          <p:nvPr/>
        </p:nvSpPr>
        <p:spPr>
          <a:xfrm>
            <a:off x="6975074" y="-205899"/>
            <a:ext cx="2082642" cy="2082642"/>
          </a:xfrm>
          <a:prstGeom prst="ellipse">
            <a:avLst/>
          </a:prstGeom>
          <a:solidFill>
            <a:srgbClr val="07529D">
              <a:alpha val="10000"/>
            </a:srgbClr>
          </a:solidFill>
          <a:ln>
            <a:noFill/>
          </a:ln>
          <a:effectLst>
            <a:glow rad="1905000">
              <a:schemeClr val="accent5">
                <a:satMod val="175000"/>
                <a:alpha val="35000"/>
              </a:schemeClr>
            </a:glow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9" name="Google Shape;209;p34" descr="Image 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77062" y="310277"/>
            <a:ext cx="1843088" cy="1379696"/>
          </a:xfrm>
          <a:prstGeom prst="rect">
            <a:avLst/>
          </a:prstGeom>
          <a:noFill/>
          <a:ln>
            <a:noFill/>
          </a:ln>
          <a:effectLst>
            <a:outerShdw blurRad="190500" algn="tl">
              <a:srgbClr val="000000">
                <a:alpha val="69803"/>
              </a:srgbClr>
            </a:outerShdw>
          </a:effectLst>
        </p:spPr>
      </p:pic>
      <p:pic>
        <p:nvPicPr>
          <p:cNvPr id="210" name="Google Shape;210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36804" y="310277"/>
            <a:ext cx="3264694" cy="1578092"/>
          </a:xfrm>
          <a:prstGeom prst="rect">
            <a:avLst/>
          </a:prstGeom>
          <a:noFill/>
          <a:ln>
            <a:noFill/>
          </a:ln>
          <a:effectLst>
            <a:outerShdw blurRad="190500" algn="tl">
              <a:srgbClr val="000000">
                <a:alpha val="69803"/>
              </a:srgbClr>
            </a:outerShdw>
          </a:effectLst>
        </p:spPr>
      </p:pic>
      <p:pic>
        <p:nvPicPr>
          <p:cNvPr id="211" name="Google Shape;211;p34" descr="Image 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77062" y="1689973"/>
            <a:ext cx="1835944" cy="1379696"/>
          </a:xfrm>
          <a:prstGeom prst="rect">
            <a:avLst/>
          </a:prstGeom>
          <a:noFill/>
          <a:ln>
            <a:noFill/>
          </a:ln>
          <a:effectLst>
            <a:outerShdw blurRad="190500" algn="tl">
              <a:srgbClr val="000000">
                <a:alpha val="69803"/>
              </a:srgbClr>
            </a:outerShdw>
          </a:effectLst>
        </p:spPr>
      </p:pic>
      <p:pic>
        <p:nvPicPr>
          <p:cNvPr id="212" name="Google Shape;212;p34" descr="Image 4"/>
          <p:cNvPicPr preferRelativeResize="0"/>
          <p:nvPr/>
        </p:nvPicPr>
        <p:blipFill rotWithShape="1">
          <a:blip r:embed="rId7">
            <a:alphaModFix/>
          </a:blip>
          <a:srcRect t="6456"/>
          <a:stretch/>
        </p:blipFill>
        <p:spPr>
          <a:xfrm>
            <a:off x="336036" y="2018739"/>
            <a:ext cx="2625205" cy="1855525"/>
          </a:xfrm>
          <a:prstGeom prst="rect">
            <a:avLst/>
          </a:prstGeom>
          <a:noFill/>
          <a:ln>
            <a:noFill/>
          </a:ln>
          <a:effectLst>
            <a:outerShdw blurRad="190500" algn="tl">
              <a:srgbClr val="000000">
                <a:alpha val="69803"/>
              </a:srgbClr>
            </a:outerShdw>
          </a:effectLst>
        </p:spPr>
      </p:pic>
      <p:pic>
        <p:nvPicPr>
          <p:cNvPr id="213" name="Google Shape;213;p34"/>
          <p:cNvPicPr preferRelativeResize="0"/>
          <p:nvPr/>
        </p:nvPicPr>
        <p:blipFill rotWithShape="1">
          <a:blip r:embed="rId8">
            <a:alphaModFix/>
          </a:blip>
          <a:srcRect b="17657"/>
          <a:stretch/>
        </p:blipFill>
        <p:spPr>
          <a:xfrm>
            <a:off x="3336804" y="2018739"/>
            <a:ext cx="3264694" cy="1855525"/>
          </a:xfrm>
          <a:prstGeom prst="rect">
            <a:avLst/>
          </a:prstGeom>
          <a:noFill/>
          <a:ln>
            <a:noFill/>
          </a:ln>
          <a:effectLst>
            <a:outerShdw blurRad="190500" algn="tl">
              <a:srgbClr val="000000">
                <a:alpha val="69803"/>
              </a:srgbClr>
            </a:outerShdw>
          </a:effectLst>
        </p:spPr>
      </p:pic>
      <p:pic>
        <p:nvPicPr>
          <p:cNvPr id="214" name="Google Shape;214;p3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977062" y="3069669"/>
            <a:ext cx="1835944" cy="1386994"/>
          </a:xfrm>
          <a:prstGeom prst="rect">
            <a:avLst/>
          </a:prstGeom>
          <a:noFill/>
          <a:ln>
            <a:noFill/>
          </a:ln>
          <a:effectLst>
            <a:outerShdw blurRad="190500" algn="tl">
              <a:srgbClr val="000000">
                <a:alpha val="69803"/>
              </a:srgbClr>
            </a:outerShdw>
          </a:effectLst>
        </p:spPr>
      </p:pic>
      <p:pic>
        <p:nvPicPr>
          <p:cNvPr id="215" name="Google Shape;215;p3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23850" y="303213"/>
            <a:ext cx="2639378" cy="1573530"/>
          </a:xfrm>
          <a:prstGeom prst="rect">
            <a:avLst/>
          </a:prstGeom>
          <a:noFill/>
          <a:ln>
            <a:noFill/>
          </a:ln>
          <a:effectLst>
            <a:outerShdw blurRad="190500" algn="tl">
              <a:srgbClr val="000000">
                <a:alpha val="69803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100000"/>
              </a:schemeClr>
            </a:gs>
            <a:gs pos="74000">
              <a:srgbClr val="000000"/>
            </a:gs>
            <a:gs pos="27000">
              <a:srgbClr val="000000"/>
            </a:gs>
            <a:gs pos="100000">
              <a:srgbClr val="1C1C1C"/>
            </a:gs>
          </a:gsLst>
          <a:lin ang="3000000" scaled="0"/>
        </a:gra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409A9307-7526-721E-DAD1-9CA21A0A5EE5}"/>
              </a:ext>
            </a:extLst>
          </p:cNvPr>
          <p:cNvSpPr/>
          <p:nvPr/>
        </p:nvSpPr>
        <p:spPr>
          <a:xfrm>
            <a:off x="7778829" y="-724773"/>
            <a:ext cx="2082642" cy="2082642"/>
          </a:xfrm>
          <a:prstGeom prst="ellipse">
            <a:avLst/>
          </a:prstGeom>
          <a:solidFill>
            <a:srgbClr val="07529D">
              <a:alpha val="10000"/>
            </a:srgbClr>
          </a:solidFill>
          <a:ln>
            <a:noFill/>
          </a:ln>
          <a:effectLst>
            <a:glow rad="1905000">
              <a:schemeClr val="accent5">
                <a:satMod val="175000"/>
                <a:alpha val="35000"/>
              </a:schemeClr>
            </a:glow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0" name="Google Shape;220;p35"/>
          <p:cNvSpPr txBox="1">
            <a:spLocks noGrp="1"/>
          </p:cNvSpPr>
          <p:nvPr>
            <p:ph type="title"/>
          </p:nvPr>
        </p:nvSpPr>
        <p:spPr>
          <a:xfrm>
            <a:off x="411956" y="47149"/>
            <a:ext cx="6294596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ru" cap="none">
                <a:latin typeface="Arial"/>
                <a:ea typeface="Arial"/>
                <a:cs typeface="Arial"/>
                <a:sym typeface="Arial"/>
              </a:rPr>
              <a:t>Әлеуметтік желілер</a:t>
            </a:r>
            <a:endParaRPr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1" name="Google Shape;221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87827" y="1557010"/>
            <a:ext cx="2012156" cy="2682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5"/>
          <p:cNvPicPr preferRelativeResize="0"/>
          <p:nvPr/>
        </p:nvPicPr>
        <p:blipFill rotWithShape="1">
          <a:blip r:embed="rId4">
            <a:alphaModFix/>
          </a:blip>
          <a:srcRect r="21980"/>
          <a:stretch/>
        </p:blipFill>
        <p:spPr>
          <a:xfrm>
            <a:off x="6303645" y="2966481"/>
            <a:ext cx="2516505" cy="1814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03645" y="510451"/>
            <a:ext cx="1116330" cy="2093119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5"/>
          <p:cNvSpPr/>
          <p:nvPr/>
        </p:nvSpPr>
        <p:spPr>
          <a:xfrm>
            <a:off x="2723178" y="4275330"/>
            <a:ext cx="3580467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None/>
            </a:pPr>
            <a:r>
              <a:rPr lang="ru" sz="32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«Бақытты бала»</a:t>
            </a:r>
            <a:endParaRPr sz="3200" b="1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Рисунок 1" descr="Изображение выглядит как Шрифт, Графика, графический дизайн, типограф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64EFBF5C-DC6B-1A81-888E-F686B2BEE9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alphaModFix amt="14000"/>
          </a:blip>
          <a:srcRect r="73333"/>
          <a:stretch/>
        </p:blipFill>
        <p:spPr>
          <a:xfrm rot="20930375">
            <a:off x="-595434" y="3620079"/>
            <a:ext cx="3849614" cy="2900158"/>
          </a:xfrm>
          <a:prstGeom prst="rect">
            <a:avLst/>
          </a:prstGeom>
        </p:spPr>
      </p:pic>
      <p:pic>
        <p:nvPicPr>
          <p:cNvPr id="223" name="Google Shape;223;p3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3850" y="316548"/>
            <a:ext cx="2634615" cy="197548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99451682-77F0-F346-2D35-BFE8C693B61B}"/>
              </a:ext>
            </a:extLst>
          </p:cNvPr>
          <p:cNvSpPr/>
          <p:nvPr/>
        </p:nvSpPr>
        <p:spPr>
          <a:xfrm>
            <a:off x="-526971" y="4003595"/>
            <a:ext cx="2082642" cy="2082642"/>
          </a:xfrm>
          <a:prstGeom prst="ellipse">
            <a:avLst/>
          </a:prstGeom>
          <a:solidFill>
            <a:srgbClr val="07529D">
              <a:alpha val="10000"/>
            </a:srgbClr>
          </a:solidFill>
          <a:ln>
            <a:noFill/>
          </a:ln>
          <a:effectLst>
            <a:glow rad="1905000">
              <a:schemeClr val="accent5">
                <a:satMod val="175000"/>
                <a:alpha val="35000"/>
              </a:schemeClr>
            </a:glow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4" name="Google Shape;224;p3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01811" y="2608263"/>
            <a:ext cx="1066800" cy="200548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26;p35">
            <a:extLst>
              <a:ext uri="{FF2B5EF4-FFF2-40B4-BE49-F238E27FC236}">
                <a16:creationId xmlns:a16="http://schemas.microsoft.com/office/drawing/2014/main" xmlns="" id="{4A7949E7-F5B6-480C-5C19-D2DD996A4403}"/>
              </a:ext>
            </a:extLst>
          </p:cNvPr>
          <p:cNvSpPr/>
          <p:nvPr/>
        </p:nvSpPr>
        <p:spPr>
          <a:xfrm>
            <a:off x="2781766" y="596478"/>
            <a:ext cx="3580467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None/>
            </a:pPr>
            <a:r>
              <a:rPr lang="kk-KZ" sz="2800" b="1" dirty="0">
                <a:solidFill>
                  <a:schemeClr val="bg1"/>
                </a:solidFill>
              </a:rPr>
              <a:t>Әлеуметтік желілер</a:t>
            </a:r>
            <a:endParaRPr sz="2800" b="1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100000"/>
              </a:schemeClr>
            </a:gs>
            <a:gs pos="74000">
              <a:srgbClr val="000000"/>
            </a:gs>
            <a:gs pos="27000">
              <a:srgbClr val="000000"/>
            </a:gs>
            <a:gs pos="100000">
              <a:srgbClr val="1C1C1C"/>
            </a:gs>
          </a:gsLst>
          <a:lin ang="3000000" scaled="0"/>
        </a:grad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7E5BDFA5-9CC8-EE50-931F-AF01DBEE088C}"/>
              </a:ext>
            </a:extLst>
          </p:cNvPr>
          <p:cNvSpPr/>
          <p:nvPr/>
        </p:nvSpPr>
        <p:spPr>
          <a:xfrm>
            <a:off x="-526971" y="4003595"/>
            <a:ext cx="2082642" cy="2082642"/>
          </a:xfrm>
          <a:prstGeom prst="ellipse">
            <a:avLst/>
          </a:prstGeom>
          <a:solidFill>
            <a:srgbClr val="07529D">
              <a:alpha val="10000"/>
            </a:srgbClr>
          </a:solidFill>
          <a:ln>
            <a:noFill/>
          </a:ln>
          <a:effectLst>
            <a:glow rad="1905000">
              <a:schemeClr val="accent5">
                <a:satMod val="175000"/>
                <a:alpha val="35000"/>
              </a:schemeClr>
            </a:glow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 descr="Изображение выглядит как Шрифт, Графика, графический дизайн, типограф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5572FF4D-7C3D-2523-AAFD-98C88325EE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14000"/>
          </a:blip>
          <a:srcRect r="73333"/>
          <a:stretch/>
        </p:blipFill>
        <p:spPr>
          <a:xfrm rot="20930375">
            <a:off x="-595434" y="3620079"/>
            <a:ext cx="3849614" cy="2900158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3E1D942E-2B8B-6CA9-1C3E-ACFD82AB8D86}"/>
              </a:ext>
            </a:extLst>
          </p:cNvPr>
          <p:cNvSpPr/>
          <p:nvPr/>
        </p:nvSpPr>
        <p:spPr>
          <a:xfrm>
            <a:off x="7626428" y="-458073"/>
            <a:ext cx="2082642" cy="2082642"/>
          </a:xfrm>
          <a:prstGeom prst="ellipse">
            <a:avLst/>
          </a:prstGeom>
          <a:solidFill>
            <a:srgbClr val="07529D">
              <a:alpha val="10000"/>
            </a:srgbClr>
          </a:solidFill>
          <a:ln>
            <a:noFill/>
          </a:ln>
          <a:effectLst>
            <a:glow rad="1905000">
              <a:schemeClr val="accent5">
                <a:satMod val="175000"/>
                <a:alpha val="35000"/>
              </a:schemeClr>
            </a:glow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Google Shape;232;p36"/>
          <p:cNvSpPr txBox="1">
            <a:spLocks noGrp="1"/>
          </p:cNvSpPr>
          <p:nvPr>
            <p:ph type="body" idx="1"/>
          </p:nvPr>
        </p:nvSpPr>
        <p:spPr>
          <a:xfrm>
            <a:off x="323851" y="2035016"/>
            <a:ext cx="8496300" cy="100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ru" sz="2000" b="1" cap="none" dirty="0">
                <a:solidFill>
                  <a:srgbClr val="DDDDDD"/>
                </a:solidFill>
                <a:latin typeface="+mn-lt"/>
              </a:rPr>
              <a:t>Мектептен тыс сабақтар</a:t>
            </a:r>
            <a:endParaRPr sz="2000" b="1" cap="none" dirty="0">
              <a:solidFill>
                <a:srgbClr val="DDDDDD"/>
              </a:solidFill>
              <a:latin typeface="+mn-lt"/>
            </a:endParaRPr>
          </a:p>
          <a:p>
            <a:pPr marL="0" lvl="0" indent="0" algn="ctr" rtl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ru" sz="2000" b="1" cap="none" dirty="0">
                <a:solidFill>
                  <a:srgbClr val="DDDDDD"/>
                </a:solidFill>
                <a:latin typeface="+mn-lt"/>
              </a:rPr>
              <a:t>Сынып сағатын ата-ана ауыстырды</a:t>
            </a:r>
            <a:endParaRPr sz="2000" b="1" cap="none" dirty="0">
              <a:solidFill>
                <a:srgbClr val="DDDDDD"/>
              </a:solidFill>
              <a:latin typeface="+mn-lt"/>
            </a:endParaRPr>
          </a:p>
          <a:p>
            <a:pPr marL="0" lvl="0" indent="0" algn="ctr" rtl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ru" sz="2000" b="1" cap="none" dirty="0">
                <a:solidFill>
                  <a:srgbClr val="DDDDDD"/>
                </a:solidFill>
                <a:latin typeface="+mn-lt"/>
                <a:ea typeface="Arial"/>
                <a:cs typeface="Arial"/>
                <a:sym typeface="Arial"/>
              </a:rPr>
              <a:t>Сенбідегі отбасылық фильм</a:t>
            </a:r>
            <a:endParaRPr sz="2000" b="1" cap="none" dirty="0">
              <a:solidFill>
                <a:srgbClr val="DDDDDD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sz="2000" b="1" cap="none" dirty="0">
              <a:solidFill>
                <a:srgbClr val="DDDDDD"/>
              </a:solidFill>
              <a:latin typeface="+mn-lt"/>
            </a:endParaRPr>
          </a:p>
          <a:p>
            <a:pPr marL="0" lvl="0" indent="0" algn="ctr" rtl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cap="none" dirty="0"/>
          </a:p>
        </p:txBody>
      </p:sp>
      <p:pic>
        <p:nvPicPr>
          <p:cNvPr id="233" name="Google Shape;233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850" y="3186589"/>
            <a:ext cx="1740218" cy="1744504"/>
          </a:xfrm>
          <a:prstGeom prst="rect">
            <a:avLst/>
          </a:prstGeom>
          <a:noFill/>
          <a:ln>
            <a:noFill/>
          </a:ln>
          <a:effectLst>
            <a:outerShdw blurRad="190500" algn="tl">
              <a:srgbClr val="000000">
                <a:alpha val="69803"/>
              </a:srgbClr>
            </a:outerShdw>
          </a:effectLst>
        </p:spPr>
      </p:pic>
      <p:pic>
        <p:nvPicPr>
          <p:cNvPr id="234" name="Google Shape;234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8493" y="3186589"/>
            <a:ext cx="1831657" cy="1781651"/>
          </a:xfrm>
          <a:prstGeom prst="rect">
            <a:avLst/>
          </a:prstGeom>
          <a:noFill/>
          <a:ln>
            <a:noFill/>
          </a:ln>
          <a:effectLst>
            <a:outerShdw blurRad="190500" algn="tl">
              <a:srgbClr val="000000">
                <a:alpha val="69803"/>
              </a:srgbClr>
            </a:outerShdw>
          </a:effectLst>
        </p:spPr>
      </p:pic>
      <p:pic>
        <p:nvPicPr>
          <p:cNvPr id="235" name="Google Shape;235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29400" y="304324"/>
            <a:ext cx="2190750" cy="1519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13534" y="324088"/>
            <a:ext cx="2105501" cy="1479709"/>
          </a:xfrm>
          <a:prstGeom prst="rect">
            <a:avLst/>
          </a:prstGeom>
          <a:noFill/>
          <a:ln>
            <a:noFill/>
          </a:ln>
          <a:effectLst>
            <a:outerShdw blurRad="190500" algn="tl">
              <a:srgbClr val="000000">
                <a:alpha val="69803"/>
              </a:srgbClr>
            </a:outerShdw>
          </a:effectLst>
        </p:spPr>
      </p:pic>
      <p:pic>
        <p:nvPicPr>
          <p:cNvPr id="237" name="Google Shape;237;p3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3850" y="317262"/>
            <a:ext cx="2215515" cy="1661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863943" y="3186589"/>
            <a:ext cx="1633061" cy="1633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503170" y="3186589"/>
            <a:ext cx="1776889" cy="1673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100000"/>
              </a:schemeClr>
            </a:gs>
            <a:gs pos="74000">
              <a:srgbClr val="000000"/>
            </a:gs>
            <a:gs pos="27000">
              <a:srgbClr val="000000"/>
            </a:gs>
            <a:gs pos="100000">
              <a:srgbClr val="1C1C1C"/>
            </a:gs>
          </a:gsLst>
          <a:lin ang="3000000" scaled="0"/>
        </a:gra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07310C3B-FA26-FE4B-01FB-A9AC53F751C9}"/>
              </a:ext>
            </a:extLst>
          </p:cNvPr>
          <p:cNvSpPr/>
          <p:nvPr/>
        </p:nvSpPr>
        <p:spPr>
          <a:xfrm>
            <a:off x="-526971" y="4003595"/>
            <a:ext cx="2082642" cy="2082642"/>
          </a:xfrm>
          <a:prstGeom prst="ellipse">
            <a:avLst/>
          </a:prstGeom>
          <a:solidFill>
            <a:srgbClr val="07529D">
              <a:alpha val="10000"/>
            </a:srgbClr>
          </a:solidFill>
          <a:ln>
            <a:noFill/>
          </a:ln>
          <a:effectLst>
            <a:glow rad="1905000">
              <a:schemeClr val="accent5">
                <a:satMod val="175000"/>
                <a:alpha val="35000"/>
              </a:schemeClr>
            </a:glow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F7325A27-7B53-66FE-C6DD-2A3094653BC4}"/>
              </a:ext>
            </a:extLst>
          </p:cNvPr>
          <p:cNvSpPr/>
          <p:nvPr/>
        </p:nvSpPr>
        <p:spPr>
          <a:xfrm>
            <a:off x="7778829" y="-724773"/>
            <a:ext cx="2082642" cy="2082642"/>
          </a:xfrm>
          <a:prstGeom prst="ellipse">
            <a:avLst/>
          </a:prstGeom>
          <a:solidFill>
            <a:srgbClr val="07529D">
              <a:alpha val="10000"/>
            </a:srgbClr>
          </a:solidFill>
          <a:ln>
            <a:noFill/>
          </a:ln>
          <a:effectLst>
            <a:glow rad="1905000">
              <a:schemeClr val="accent5">
                <a:satMod val="175000"/>
                <a:alpha val="35000"/>
              </a:schemeClr>
            </a:glow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4" name="Google Shape;244;p37"/>
          <p:cNvSpPr txBox="1">
            <a:spLocks noGrp="1"/>
          </p:cNvSpPr>
          <p:nvPr>
            <p:ph type="title"/>
          </p:nvPr>
        </p:nvSpPr>
        <p:spPr>
          <a:xfrm>
            <a:off x="256700" y="390128"/>
            <a:ext cx="8428200" cy="866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ru" sz="3200" cap="none" dirty="0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rPr>
              <a:t>Жаңа ұрпаққа - жаңа ұстаз</a:t>
            </a:r>
            <a:r>
              <a:rPr lang="ru" dirty="0">
                <a:solidFill>
                  <a:schemeClr val="bg1"/>
                </a:solidFill>
                <a:latin typeface="+mj-lt"/>
              </a:rPr>
              <a:t/>
            </a:r>
            <a:br>
              <a:rPr lang="ru" dirty="0">
                <a:solidFill>
                  <a:schemeClr val="bg1"/>
                </a:solidFill>
                <a:latin typeface="+mj-lt"/>
              </a:rPr>
            </a:br>
            <a:r>
              <a:rPr lang="ru" sz="1800" cap="none" dirty="0">
                <a:solidFill>
                  <a:srgbClr val="DDDDDD"/>
                </a:solidFill>
                <a:latin typeface="+mj-lt"/>
                <a:ea typeface="Arial"/>
                <a:cs typeface="Arial"/>
                <a:sym typeface="Arial"/>
              </a:rPr>
              <a:t>Мұғалімдердің жаңа технологияларды қолдану бойынша үздіксіз кәсіби дамуын қамтамасыз ету </a:t>
            </a:r>
            <a:endParaRPr sz="1800" cap="none" dirty="0">
              <a:solidFill>
                <a:srgbClr val="DDDDDD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78237" y="3954272"/>
            <a:ext cx="1513999" cy="1080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20254" y="1420892"/>
            <a:ext cx="1484471" cy="1080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45643" y="2629212"/>
            <a:ext cx="1532096" cy="1080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69005" y="1439941"/>
            <a:ext cx="1473517" cy="1080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73551" y="3954272"/>
            <a:ext cx="1534477" cy="1080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45643" y="1427321"/>
            <a:ext cx="1524000" cy="1080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23850" y="1427321"/>
            <a:ext cx="1548765" cy="1080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710464" y="1427321"/>
            <a:ext cx="1455420" cy="1080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37900" y="2622312"/>
            <a:ext cx="1447800" cy="1080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198856" y="3929416"/>
            <a:ext cx="1604486" cy="1080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203908" y="2579247"/>
            <a:ext cx="2060734" cy="1350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682851" y="2608263"/>
            <a:ext cx="1929289" cy="1350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 descr="Изображение выглядит как Шрифт, Графика, графический дизайн, типограф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00F8B0A3-8E4C-7AC7-E8CC-BDD93FAF9FD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duotone>
              <a:prstClr val="black"/>
              <a:schemeClr val="tx2">
                <a:tint val="45000"/>
                <a:satMod val="400000"/>
              </a:schemeClr>
            </a:duotone>
            <a:alphaModFix amt="14000"/>
          </a:blip>
          <a:srcRect r="73333"/>
          <a:stretch/>
        </p:blipFill>
        <p:spPr>
          <a:xfrm rot="20930375">
            <a:off x="6453066" y="3366236"/>
            <a:ext cx="3849614" cy="290015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100000"/>
              </a:schemeClr>
            </a:gs>
            <a:gs pos="74000">
              <a:srgbClr val="000000"/>
            </a:gs>
            <a:gs pos="27000">
              <a:srgbClr val="000000"/>
            </a:gs>
            <a:gs pos="100000">
              <a:srgbClr val="1C1C1C"/>
            </a:gs>
          </a:gsLst>
          <a:lin ang="3000000" scaled="0"/>
        </a:gra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315E3FE3-A774-2079-DEEE-E0B851B63C98}"/>
              </a:ext>
            </a:extLst>
          </p:cNvPr>
          <p:cNvSpPr/>
          <p:nvPr/>
        </p:nvSpPr>
        <p:spPr>
          <a:xfrm>
            <a:off x="-526971" y="4003595"/>
            <a:ext cx="2082642" cy="2082642"/>
          </a:xfrm>
          <a:prstGeom prst="ellipse">
            <a:avLst/>
          </a:prstGeom>
          <a:solidFill>
            <a:srgbClr val="07529D">
              <a:alpha val="10000"/>
            </a:srgbClr>
          </a:solidFill>
          <a:ln>
            <a:noFill/>
          </a:ln>
          <a:effectLst>
            <a:glow rad="1905000">
              <a:schemeClr val="accent5">
                <a:satMod val="175000"/>
                <a:alpha val="35000"/>
              </a:schemeClr>
            </a:glow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1" name="Google Shape;261;p38"/>
          <p:cNvSpPr txBox="1">
            <a:spLocks noGrp="1"/>
          </p:cNvSpPr>
          <p:nvPr>
            <p:ph type="body" idx="1"/>
          </p:nvPr>
        </p:nvSpPr>
        <p:spPr>
          <a:xfrm>
            <a:off x="609124" y="260985"/>
            <a:ext cx="7886700" cy="67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ru" b="1" cap="none" dirty="0">
                <a:solidFill>
                  <a:schemeClr val="bg1"/>
                </a:solidFill>
                <a:latin typeface="+mj-lt"/>
              </a:rPr>
              <a:t>Новатор директор – новатор ұстаздарды</a:t>
            </a:r>
            <a:endParaRPr b="1" cap="none" dirty="0">
              <a:solidFill>
                <a:schemeClr val="bg1"/>
              </a:solidFill>
              <a:latin typeface="+mj-lt"/>
            </a:endParaRPr>
          </a:p>
          <a:p>
            <a:pPr marL="0" lvl="0" indent="0" algn="ctr" rtl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ru" cap="none" dirty="0">
                <a:solidFill>
                  <a:schemeClr val="bg1"/>
                </a:solidFill>
                <a:latin typeface="+mj-lt"/>
              </a:rPr>
              <a:t> қалыптастырудан туындайды</a:t>
            </a:r>
            <a:endParaRPr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62" name="Google Shape;262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15249" y="1410890"/>
            <a:ext cx="1820227" cy="1857851"/>
          </a:xfrm>
          <a:prstGeom prst="rect">
            <a:avLst/>
          </a:prstGeom>
          <a:noFill/>
          <a:ln>
            <a:noFill/>
          </a:ln>
          <a:effectLst>
            <a:outerShdw blurRad="190500" algn="tl">
              <a:srgbClr val="000000">
                <a:alpha val="69803"/>
              </a:srgbClr>
            </a:outerShdw>
          </a:effectLst>
        </p:spPr>
      </p:pic>
      <p:pic>
        <p:nvPicPr>
          <p:cNvPr id="263" name="Google Shape;263;p38" descr="Image 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850" y="1394936"/>
            <a:ext cx="2136457" cy="147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8" descr="Image 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32270" y="1394936"/>
            <a:ext cx="2086451" cy="1448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74566" y="3038376"/>
            <a:ext cx="1505426" cy="1472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32270" y="3138964"/>
            <a:ext cx="1644015" cy="162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883139" y="3405665"/>
            <a:ext cx="1365885" cy="1361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652370" y="1394936"/>
            <a:ext cx="1895951" cy="1889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926213" y="3449856"/>
            <a:ext cx="1348264" cy="1350169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8"/>
          <p:cNvSpPr/>
          <p:nvPr/>
        </p:nvSpPr>
        <p:spPr>
          <a:xfrm>
            <a:off x="2304338" y="952576"/>
            <a:ext cx="4535324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" sz="200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Қызметтегі негізгі қағидат – ашықтық</a:t>
            </a:r>
            <a:endParaRPr sz="200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Рисунок 1" descr="Изображение выглядит как Шрифт, Графика, графический дизайн, типограф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FBFC0088-92D7-5CDE-0A50-42EC791B077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  <a:alphaModFix amt="14000"/>
          </a:blip>
          <a:srcRect r="73333"/>
          <a:stretch/>
        </p:blipFill>
        <p:spPr>
          <a:xfrm rot="20930375">
            <a:off x="-595434" y="3620079"/>
            <a:ext cx="3849614" cy="2900158"/>
          </a:xfrm>
          <a:prstGeom prst="rect">
            <a:avLst/>
          </a:prstGeom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02F3D061-39A9-2056-8745-A8F9DD488604}"/>
              </a:ext>
            </a:extLst>
          </p:cNvPr>
          <p:cNvSpPr/>
          <p:nvPr/>
        </p:nvSpPr>
        <p:spPr>
          <a:xfrm>
            <a:off x="7778829" y="-724773"/>
            <a:ext cx="2082642" cy="2082642"/>
          </a:xfrm>
          <a:prstGeom prst="ellipse">
            <a:avLst/>
          </a:prstGeom>
          <a:solidFill>
            <a:srgbClr val="07529D">
              <a:alpha val="10000"/>
            </a:srgbClr>
          </a:solidFill>
          <a:ln>
            <a:noFill/>
          </a:ln>
          <a:effectLst>
            <a:glow rad="1905000">
              <a:schemeClr val="accent5">
                <a:satMod val="175000"/>
                <a:alpha val="35000"/>
              </a:schemeClr>
            </a:glow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100000"/>
              </a:schemeClr>
            </a:gs>
            <a:gs pos="74000">
              <a:srgbClr val="000000"/>
            </a:gs>
            <a:gs pos="27000">
              <a:srgbClr val="000000"/>
            </a:gs>
            <a:gs pos="100000">
              <a:srgbClr val="1C1C1C"/>
            </a:gs>
          </a:gsLst>
          <a:lin ang="3000000" scaled="0"/>
        </a:gra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FFF54D48-6651-B944-2201-18DB43A8AE7F}"/>
              </a:ext>
            </a:extLst>
          </p:cNvPr>
          <p:cNvSpPr/>
          <p:nvPr/>
        </p:nvSpPr>
        <p:spPr>
          <a:xfrm>
            <a:off x="-596742" y="4002881"/>
            <a:ext cx="2082642" cy="2082642"/>
          </a:xfrm>
          <a:prstGeom prst="ellipse">
            <a:avLst/>
          </a:prstGeom>
          <a:solidFill>
            <a:srgbClr val="07529D">
              <a:alpha val="10000"/>
            </a:srgbClr>
          </a:solidFill>
          <a:ln>
            <a:noFill/>
          </a:ln>
          <a:effectLst>
            <a:glow rad="1905000">
              <a:schemeClr val="accent5">
                <a:satMod val="175000"/>
                <a:alpha val="35000"/>
              </a:schemeClr>
            </a:glow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6" name="Google Shape;276;p39"/>
          <p:cNvSpPr txBox="1">
            <a:spLocks noGrp="1"/>
          </p:cNvSpPr>
          <p:nvPr>
            <p:ph type="title"/>
          </p:nvPr>
        </p:nvSpPr>
        <p:spPr>
          <a:xfrm>
            <a:off x="240982" y="962025"/>
            <a:ext cx="8139589" cy="2149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ru" sz="3000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Цифрландыру дегеніміз – технологияларға қолжетімділікті арттыру ғана емес, цифрлық құралдар арқылы сауаттылықты арттыру</a:t>
            </a:r>
            <a:endParaRPr sz="3000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Рисунок 1" descr="Изображение выглядит как Шрифт, Графика, графический дизайн, типограф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4B6B4BE3-79C1-EACB-B248-80879CB874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14000"/>
          </a:blip>
          <a:srcRect r="73333"/>
          <a:stretch/>
        </p:blipFill>
        <p:spPr>
          <a:xfrm rot="20930375">
            <a:off x="-595434" y="3620079"/>
            <a:ext cx="3849614" cy="290015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100000"/>
              </a:schemeClr>
            </a:gs>
            <a:gs pos="74000">
              <a:srgbClr val="000000"/>
            </a:gs>
            <a:gs pos="27000">
              <a:srgbClr val="000000"/>
            </a:gs>
            <a:gs pos="100000">
              <a:srgbClr val="1C1C1C"/>
            </a:gs>
          </a:gsLst>
          <a:lin ang="3000000" scaled="0"/>
        </a:grad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Шрифт, Графика, графический дизайн, типограф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9B981A04-F143-ECF4-4EEB-1CF84F8F06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14000"/>
          </a:blip>
          <a:srcRect r="73333"/>
          <a:stretch/>
        </p:blipFill>
        <p:spPr>
          <a:xfrm rot="20930375">
            <a:off x="6453066" y="3366236"/>
            <a:ext cx="3849614" cy="2900158"/>
          </a:xfrm>
          <a:prstGeom prst="rect">
            <a:avLst/>
          </a:prstGeom>
        </p:spPr>
      </p:pic>
      <p:sp>
        <p:nvSpPr>
          <p:cNvPr id="281" name="Google Shape;281;p40"/>
          <p:cNvSpPr txBox="1">
            <a:spLocks noGrp="1"/>
          </p:cNvSpPr>
          <p:nvPr>
            <p:ph type="title"/>
          </p:nvPr>
        </p:nvSpPr>
        <p:spPr>
          <a:xfrm>
            <a:off x="251698" y="73343"/>
            <a:ext cx="7886700" cy="994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ru" cap="none" dirty="0">
                <a:solidFill>
                  <a:schemeClr val="bg1"/>
                </a:solidFill>
                <a:latin typeface="+mj-lt"/>
              </a:rPr>
              <a:t>Отандық IT өнім</a:t>
            </a:r>
            <a:endParaRPr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82" name="Google Shape;282;p40"/>
          <p:cNvSpPr txBox="1">
            <a:spLocks noGrp="1"/>
          </p:cNvSpPr>
          <p:nvPr>
            <p:ph type="body" idx="1"/>
          </p:nvPr>
        </p:nvSpPr>
        <p:spPr>
          <a:xfrm>
            <a:off x="251698" y="891779"/>
            <a:ext cx="8264843" cy="418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ru" cap="none" dirty="0">
                <a:solidFill>
                  <a:srgbClr val="DDDDDD"/>
                </a:solidFill>
                <a:latin typeface="+mn-lt"/>
              </a:rPr>
              <a:t>«Made in Kazakhstan» брендімен 8 мемлекетте жұмыс жасауда</a:t>
            </a:r>
            <a:endParaRPr dirty="0">
              <a:solidFill>
                <a:srgbClr val="DDDDDD"/>
              </a:solidFill>
              <a:latin typeface="+mn-lt"/>
            </a:endParaRPr>
          </a:p>
        </p:txBody>
      </p:sp>
      <p:pic>
        <p:nvPicPr>
          <p:cNvPr id="283" name="Google Shape;283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45180" y="1310403"/>
            <a:ext cx="6253639" cy="3518059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EB451273-7BB3-6A7B-60C4-DD9B9D840464}"/>
              </a:ext>
            </a:extLst>
          </p:cNvPr>
          <p:cNvSpPr/>
          <p:nvPr/>
        </p:nvSpPr>
        <p:spPr>
          <a:xfrm>
            <a:off x="-596742" y="4002881"/>
            <a:ext cx="2082642" cy="2082642"/>
          </a:xfrm>
          <a:prstGeom prst="ellipse">
            <a:avLst/>
          </a:prstGeom>
          <a:solidFill>
            <a:srgbClr val="07529D">
              <a:alpha val="10000"/>
            </a:srgbClr>
          </a:solidFill>
          <a:ln>
            <a:noFill/>
          </a:ln>
          <a:effectLst>
            <a:glow rad="1905000">
              <a:schemeClr val="accent5">
                <a:satMod val="175000"/>
                <a:alpha val="35000"/>
              </a:schemeClr>
            </a:glow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Изображение выглядит как Шрифт, Графика, графический дизайн, типограф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8271FD1E-23AA-7761-6C9E-A24FCF081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875" y="351135"/>
            <a:ext cx="1438275" cy="28894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endParaRPr/>
          </a:p>
        </p:txBody>
      </p:sp>
      <p:pic>
        <p:nvPicPr>
          <p:cNvPr id="294" name="Google Shape;294;p4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-476"/>
            <a:ext cx="9144000" cy="51439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xmlns="" id="{22CE6FFB-A2C0-430E-4FA5-E8CD0DEFD94E}"/>
              </a:ext>
            </a:extLst>
          </p:cNvPr>
          <p:cNvSpPr/>
          <p:nvPr/>
        </p:nvSpPr>
        <p:spPr>
          <a:xfrm>
            <a:off x="3772699" y="4712677"/>
            <a:ext cx="1624179" cy="383664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100000"/>
              </a:schemeClr>
            </a:gs>
            <a:gs pos="74000">
              <a:srgbClr val="000000"/>
            </a:gs>
            <a:gs pos="27000">
              <a:srgbClr val="000000"/>
            </a:gs>
            <a:gs pos="100000">
              <a:srgbClr val="1C1C1C"/>
            </a:gs>
          </a:gsLst>
          <a:lin ang="3000000" scaled="0"/>
        </a:gra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3"/>
          <p:cNvSpPr txBox="1">
            <a:spLocks noGrp="1"/>
          </p:cNvSpPr>
          <p:nvPr>
            <p:ph type="title"/>
          </p:nvPr>
        </p:nvSpPr>
        <p:spPr>
          <a:xfrm>
            <a:off x="235268" y="85249"/>
            <a:ext cx="7886700" cy="993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ru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Қорыта айтқанда</a:t>
            </a:r>
            <a:endParaRPr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43"/>
          <p:cNvSpPr txBox="1">
            <a:spLocks noGrp="1"/>
          </p:cNvSpPr>
          <p:nvPr>
            <p:ph type="body" idx="1"/>
          </p:nvPr>
        </p:nvSpPr>
        <p:spPr>
          <a:xfrm>
            <a:off x="235268" y="1079183"/>
            <a:ext cx="8584882" cy="3700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tabLst>
                <a:tab pos="1522413" algn="l"/>
              </a:tabLst>
            </a:pPr>
            <a:r>
              <a:rPr lang="ru" cap="none" dirty="0">
                <a:solidFill>
                  <a:srgbClr val="DDDDDD"/>
                </a:solidFill>
                <a:latin typeface="+mn-lt"/>
                <a:ea typeface="Arial"/>
                <a:cs typeface="Arial"/>
                <a:sym typeface="Arial"/>
              </a:rPr>
              <a:t>Заманауи зерттеулерге сүйенсек, бүгінгінің адамдарына бір ғұмыр аясында жұмыс бағытын немесе мамандығын түбегейлі бірнеше мәрте өзгертуіне тура келеді, сол  себепті </a:t>
            </a:r>
            <a:r>
              <a:rPr lang="ru" b="1" cap="none" dirty="0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үйрену, қайта үйрену</a:t>
            </a:r>
            <a:r>
              <a:rPr lang="ru" cap="none" dirty="0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ru" cap="none" dirty="0">
                <a:solidFill>
                  <a:srgbClr val="DDDDDD"/>
                </a:solidFill>
                <a:latin typeface="+mn-lt"/>
                <a:ea typeface="Arial"/>
                <a:cs typeface="Arial"/>
                <a:sym typeface="Arial"/>
              </a:rPr>
              <a:t>және </a:t>
            </a:r>
            <a:r>
              <a:rPr lang="ru" b="1" cap="none" dirty="0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біліктілікті</a:t>
            </a:r>
            <a:r>
              <a:rPr lang="ru" cap="none" dirty="0">
                <a:solidFill>
                  <a:srgbClr val="DDDDDD"/>
                </a:solidFill>
                <a:latin typeface="+mn-lt"/>
                <a:ea typeface="Arial"/>
                <a:cs typeface="Arial"/>
                <a:sym typeface="Arial"/>
              </a:rPr>
              <a:t> ұдайы арттырып отыру өте маңызды.</a:t>
            </a:r>
            <a:endParaRPr cap="none" dirty="0">
              <a:solidFill>
                <a:srgbClr val="DDDDDD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cap="none" dirty="0">
              <a:latin typeface="+mn-lt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ru" cap="none" dirty="0">
                <a:solidFill>
                  <a:srgbClr val="DDDDDD"/>
                </a:solidFill>
                <a:latin typeface="+mn-lt"/>
                <a:ea typeface="Arial"/>
                <a:cs typeface="Arial"/>
                <a:sym typeface="Arial"/>
              </a:rPr>
              <a:t>Бәріміз білім беру мекемелерімізде инновацияларды дамытуды және цифрлық трансформацияны қабылдай отырып, өскелең ұрпақ үшін жарқын болашаққа жол ашуға баршаңызды шақырамын.</a:t>
            </a:r>
            <a:endParaRPr u="sng" cap="none" dirty="0">
              <a:solidFill>
                <a:srgbClr val="DDDDDD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cap="none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Рисунок 1" descr="Изображение выглядит как Шрифт, Графика, графический дизайн, типограф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E439564F-AFD6-D249-948E-3727163BD6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14000"/>
          </a:blip>
          <a:srcRect r="73333"/>
          <a:stretch/>
        </p:blipFill>
        <p:spPr>
          <a:xfrm rot="20930375">
            <a:off x="6453066" y="3366236"/>
            <a:ext cx="3849614" cy="2900158"/>
          </a:xfrm>
          <a:prstGeom prst="rect">
            <a:avLst/>
          </a:prstGeom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0B4D59B8-BF72-D080-942E-50BFCB9D6B16}"/>
              </a:ext>
            </a:extLst>
          </p:cNvPr>
          <p:cNvSpPr/>
          <p:nvPr/>
        </p:nvSpPr>
        <p:spPr>
          <a:xfrm>
            <a:off x="-596742" y="4002881"/>
            <a:ext cx="2082642" cy="2082642"/>
          </a:xfrm>
          <a:prstGeom prst="ellipse">
            <a:avLst/>
          </a:prstGeom>
          <a:solidFill>
            <a:srgbClr val="07529D">
              <a:alpha val="10000"/>
            </a:srgbClr>
          </a:solidFill>
          <a:ln>
            <a:noFill/>
          </a:ln>
          <a:effectLst>
            <a:glow rad="1905000">
              <a:schemeClr val="accent5">
                <a:satMod val="175000"/>
                <a:alpha val="35000"/>
              </a:schemeClr>
            </a:glow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endParaRPr/>
          </a:p>
        </p:txBody>
      </p:sp>
      <p:pic>
        <p:nvPicPr>
          <p:cNvPr id="306" name="Google Shape;306;p4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91465" y="273844"/>
            <a:ext cx="8082439" cy="454628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xmlns="" id="{7946C3FC-9D97-384E-E376-6E7A8C743B06}"/>
              </a:ext>
            </a:extLst>
          </p:cNvPr>
          <p:cNvSpPr/>
          <p:nvPr/>
        </p:nvSpPr>
        <p:spPr>
          <a:xfrm>
            <a:off x="3568078" y="4383599"/>
            <a:ext cx="1624179" cy="383664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100000"/>
              </a:schemeClr>
            </a:gs>
            <a:gs pos="74000">
              <a:srgbClr val="000000"/>
            </a:gs>
            <a:gs pos="27000">
              <a:srgbClr val="000000"/>
            </a:gs>
            <a:gs pos="100000">
              <a:srgbClr val="1C1C1C"/>
            </a:gs>
          </a:gsLst>
          <a:lin ang="3000000" scaled="0"/>
        </a:gra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6"/>
          <p:cNvSpPr txBox="1">
            <a:spLocks noGrp="1"/>
          </p:cNvSpPr>
          <p:nvPr>
            <p:ph type="title"/>
          </p:nvPr>
        </p:nvSpPr>
        <p:spPr>
          <a:xfrm>
            <a:off x="323850" y="303213"/>
            <a:ext cx="7886700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ru" b="1" cap="none" dirty="0">
                <a:solidFill>
                  <a:schemeClr val="bg1"/>
                </a:solidFill>
                <a:latin typeface="+mj-lt"/>
              </a:rPr>
              <a:t>Еңбек өтіл:</a:t>
            </a:r>
            <a:endParaRPr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8" name="Google Shape;138;p26"/>
          <p:cNvSpPr txBox="1">
            <a:spLocks noGrp="1"/>
          </p:cNvSpPr>
          <p:nvPr>
            <p:ph type="body" idx="1"/>
          </p:nvPr>
        </p:nvSpPr>
        <p:spPr>
          <a:xfrm>
            <a:off x="323850" y="939879"/>
            <a:ext cx="7886700" cy="3263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529D"/>
              </a:buClr>
              <a:buSzPts val="2100"/>
              <a:buFont typeface="Courier New" panose="02070309020205020404" pitchFamily="49" charset="0"/>
              <a:buChar char="o"/>
            </a:pPr>
            <a:r>
              <a:rPr lang="ru" sz="2400" cap="none" dirty="0">
                <a:solidFill>
                  <a:srgbClr val="DDDDDD"/>
                </a:solidFill>
                <a:latin typeface="+mn-lt"/>
              </a:rPr>
              <a:t>Информатика пән мұғалімі           </a:t>
            </a:r>
            <a:r>
              <a:rPr lang="ru" sz="2400" b="1" cap="none" dirty="0">
                <a:solidFill>
                  <a:schemeClr val="bg1"/>
                </a:solidFill>
                <a:latin typeface="+mn-lt"/>
              </a:rPr>
              <a:t>8 жыл</a:t>
            </a:r>
            <a:endParaRPr sz="2400" b="1" dirty="0">
              <a:solidFill>
                <a:schemeClr val="bg1"/>
              </a:solidFill>
              <a:latin typeface="+mn-lt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7529D"/>
              </a:buClr>
              <a:buSzPts val="2100"/>
              <a:buFont typeface="Courier New" panose="02070309020205020404" pitchFamily="49" charset="0"/>
              <a:buChar char="o"/>
            </a:pPr>
            <a:r>
              <a:rPr lang="ru" sz="2400" cap="none" dirty="0">
                <a:solidFill>
                  <a:srgbClr val="DDDDDD"/>
                </a:solidFill>
                <a:latin typeface="+mn-lt"/>
              </a:rPr>
              <a:t>Мектеп директор орынбасары     </a:t>
            </a:r>
            <a:r>
              <a:rPr lang="ru" sz="2400" b="1" cap="none" dirty="0">
                <a:solidFill>
                  <a:schemeClr val="bg1"/>
                </a:solidFill>
                <a:latin typeface="+mn-lt"/>
              </a:rPr>
              <a:t>2 жыл</a:t>
            </a:r>
            <a:endParaRPr sz="2400" b="1" dirty="0">
              <a:solidFill>
                <a:schemeClr val="bg1"/>
              </a:solidFill>
              <a:latin typeface="+mn-lt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7529D"/>
              </a:buClr>
              <a:buSzPts val="2100"/>
              <a:buFont typeface="Courier New" panose="02070309020205020404" pitchFamily="49" charset="0"/>
              <a:buChar char="o"/>
            </a:pPr>
            <a:r>
              <a:rPr lang="ru" sz="2400" cap="none" dirty="0">
                <a:solidFill>
                  <a:srgbClr val="DDDDDD"/>
                </a:solidFill>
                <a:latin typeface="+mn-lt"/>
              </a:rPr>
              <a:t>Мектеп директоры                         </a:t>
            </a:r>
            <a:r>
              <a:rPr lang="ru" sz="2400" b="1" cap="none" dirty="0">
                <a:solidFill>
                  <a:schemeClr val="bg1"/>
                </a:solidFill>
                <a:latin typeface="+mn-lt"/>
              </a:rPr>
              <a:t>2 жыл 9 ай</a:t>
            </a:r>
            <a:endParaRPr sz="2400" b="1" cap="none" dirty="0">
              <a:solidFill>
                <a:schemeClr val="bg1"/>
              </a:solidFill>
              <a:latin typeface="+mn-lt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529D"/>
              </a:buClr>
              <a:buSzPts val="2100"/>
              <a:buFont typeface="Courier New" panose="02070309020205020404" pitchFamily="49" charset="0"/>
              <a:buChar char="o"/>
            </a:pPr>
            <a:r>
              <a:rPr lang="ru" sz="2400" cap="none" dirty="0">
                <a:solidFill>
                  <a:srgbClr val="DDDDDD"/>
                </a:solidFill>
                <a:latin typeface="+mn-lt"/>
              </a:rPr>
              <a:t>Инновациялық шығармашылық </a:t>
            </a:r>
            <a:endParaRPr sz="2400" cap="none" dirty="0">
              <a:solidFill>
                <a:srgbClr val="DDDDDD"/>
              </a:solidFill>
              <a:latin typeface="+mn-lt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529D"/>
              </a:buClr>
              <a:buSzPts val="2100"/>
              <a:buFont typeface="Courier New" panose="02070309020205020404" pitchFamily="49" charset="0"/>
              <a:buChar char="o"/>
            </a:pPr>
            <a:r>
              <a:rPr lang="ru" sz="2400" cap="none" dirty="0">
                <a:solidFill>
                  <a:srgbClr val="DDDDDD"/>
                </a:solidFill>
                <a:latin typeface="+mn-lt"/>
              </a:rPr>
              <a:t>орталық директоры                       </a:t>
            </a:r>
            <a:r>
              <a:rPr lang="ru" sz="2400" b="1" cap="none" dirty="0">
                <a:solidFill>
                  <a:schemeClr val="bg1"/>
                </a:solidFill>
                <a:latin typeface="+mn-lt"/>
              </a:rPr>
              <a:t>6 ай</a:t>
            </a:r>
            <a:endParaRPr sz="24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Рисунок 1" descr="Изображение выглядит как Шрифт, Графика, графический дизайн, типограф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07E36896-0D23-08E7-31CD-76EC27D389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14000"/>
          </a:blip>
          <a:srcRect r="73333"/>
          <a:stretch/>
        </p:blipFill>
        <p:spPr>
          <a:xfrm rot="20930375">
            <a:off x="6453066" y="3366236"/>
            <a:ext cx="3849614" cy="2900158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3A6CD118-3C9A-137B-0026-657B0D2881FB}"/>
              </a:ext>
            </a:extLst>
          </p:cNvPr>
          <p:cNvSpPr/>
          <p:nvPr/>
        </p:nvSpPr>
        <p:spPr>
          <a:xfrm>
            <a:off x="-526971" y="4003595"/>
            <a:ext cx="2082642" cy="2082642"/>
          </a:xfrm>
          <a:prstGeom prst="ellipse">
            <a:avLst/>
          </a:prstGeom>
          <a:solidFill>
            <a:srgbClr val="07529D">
              <a:alpha val="10000"/>
            </a:srgbClr>
          </a:solidFill>
          <a:ln>
            <a:noFill/>
          </a:ln>
          <a:effectLst>
            <a:glow rad="1905000">
              <a:schemeClr val="accent5">
                <a:satMod val="175000"/>
                <a:alpha val="35000"/>
              </a:schemeClr>
            </a:glow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100000"/>
              </a:schemeClr>
            </a:gs>
            <a:gs pos="74000">
              <a:srgbClr val="000000"/>
            </a:gs>
            <a:gs pos="27000">
              <a:srgbClr val="000000"/>
            </a:gs>
            <a:gs pos="100000">
              <a:srgbClr val="1C1C1C"/>
            </a:gs>
          </a:gsLst>
          <a:lin ang="3000000" scaled="0"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7"/>
          <p:cNvSpPr txBox="1">
            <a:spLocks noGrp="1"/>
          </p:cNvSpPr>
          <p:nvPr>
            <p:ph type="ctrTitle"/>
          </p:nvPr>
        </p:nvSpPr>
        <p:spPr>
          <a:xfrm>
            <a:off x="1143000" y="2181225"/>
            <a:ext cx="6858000" cy="781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000"/>
              <a:buFont typeface="Calibri"/>
              <a:buNone/>
            </a:pPr>
            <a:r>
              <a:rPr lang="ru" sz="5000" b="1" cap="none" dirty="0">
                <a:solidFill>
                  <a:schemeClr val="bg1"/>
                </a:solidFill>
                <a:latin typeface="+mj-lt"/>
              </a:rPr>
              <a:t>«Білім. Білік. ЖИ»</a:t>
            </a:r>
            <a:endParaRPr sz="5000" b="1" cap="none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Рисунок 1" descr="Изображение выглядит как Шрифт, Графика, графический дизайн, типограф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83EE1C68-9653-B4ED-FB2B-7B1691060C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14000"/>
          </a:blip>
          <a:srcRect r="73333"/>
          <a:stretch/>
        </p:blipFill>
        <p:spPr>
          <a:xfrm rot="20930375">
            <a:off x="-595434" y="3620079"/>
            <a:ext cx="3849614" cy="2900158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3C8A1837-FEF7-F51D-394D-C3F544DFAAA0}"/>
              </a:ext>
            </a:extLst>
          </p:cNvPr>
          <p:cNvSpPr/>
          <p:nvPr/>
        </p:nvSpPr>
        <p:spPr>
          <a:xfrm>
            <a:off x="-596742" y="4002881"/>
            <a:ext cx="2082642" cy="2082642"/>
          </a:xfrm>
          <a:prstGeom prst="ellipse">
            <a:avLst/>
          </a:prstGeom>
          <a:solidFill>
            <a:srgbClr val="07529D">
              <a:alpha val="10000"/>
            </a:srgbClr>
          </a:solidFill>
          <a:ln>
            <a:noFill/>
          </a:ln>
          <a:effectLst>
            <a:glow rad="1905000">
              <a:schemeClr val="accent5">
                <a:satMod val="175000"/>
                <a:alpha val="35000"/>
              </a:schemeClr>
            </a:glow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100000"/>
              </a:schemeClr>
            </a:gs>
            <a:gs pos="74000">
              <a:srgbClr val="000000"/>
            </a:gs>
            <a:gs pos="27000">
              <a:srgbClr val="000000"/>
            </a:gs>
            <a:gs pos="100000">
              <a:srgbClr val="1C1C1C"/>
            </a:gs>
          </a:gsLst>
          <a:lin ang="3000000" scaled="0"/>
        </a:gra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8"/>
          <p:cNvSpPr txBox="1">
            <a:spLocks noGrp="1"/>
          </p:cNvSpPr>
          <p:nvPr>
            <p:ph type="title"/>
          </p:nvPr>
        </p:nvSpPr>
        <p:spPr>
          <a:xfrm>
            <a:off x="242888" y="78349"/>
            <a:ext cx="8501062" cy="994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ru" sz="3200" b="1" dirty="0">
                <a:solidFill>
                  <a:schemeClr val="bg1"/>
                </a:solidFill>
                <a:latin typeface="+mj-lt"/>
              </a:rPr>
              <a:t>Білім берудегі цифрлық трансформация</a:t>
            </a:r>
            <a:endParaRPr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9" name="Google Shape;149;p28"/>
          <p:cNvSpPr txBox="1">
            <a:spLocks noGrp="1"/>
          </p:cNvSpPr>
          <p:nvPr>
            <p:ph type="body" idx="1"/>
          </p:nvPr>
        </p:nvSpPr>
        <p:spPr>
          <a:xfrm>
            <a:off x="242888" y="988450"/>
            <a:ext cx="8577262" cy="1406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1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ru" sz="2000" dirty="0">
                <a:solidFill>
                  <a:srgbClr val="DDDDDD"/>
                </a:solidFill>
                <a:latin typeface="+mn-lt"/>
              </a:rPr>
              <a:t>Цифрлық трансформация тек технологияны енгізу ғана емес, сонымен қатар білім беру және цифрлық құралдарды пайдалану арқылы анағұрлым қызықты, тиімді тәжірибелерд</a:t>
            </a:r>
            <a:r>
              <a:rPr lang="ru" sz="2000" cap="none" dirty="0">
                <a:solidFill>
                  <a:srgbClr val="DDDDDD"/>
                </a:solidFill>
                <a:latin typeface="+mn-lt"/>
              </a:rPr>
              <a:t>і </a:t>
            </a:r>
            <a:r>
              <a:rPr lang="ru" sz="2000" dirty="0">
                <a:solidFill>
                  <a:srgbClr val="DDDDDD"/>
                </a:solidFill>
                <a:latin typeface="+mn-lt"/>
              </a:rPr>
              <a:t>құру</a:t>
            </a:r>
            <a:endParaRPr sz="2000" cap="none" dirty="0">
              <a:solidFill>
                <a:srgbClr val="DDDDDD"/>
              </a:solidFill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 cap="none" dirty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726144B4-2C80-CB5C-D4C7-0B4D89BC51FF}"/>
              </a:ext>
            </a:extLst>
          </p:cNvPr>
          <p:cNvSpPr/>
          <p:nvPr/>
        </p:nvSpPr>
        <p:spPr>
          <a:xfrm>
            <a:off x="-596742" y="4002881"/>
            <a:ext cx="2082642" cy="2082642"/>
          </a:xfrm>
          <a:prstGeom prst="ellipse">
            <a:avLst/>
          </a:prstGeom>
          <a:solidFill>
            <a:srgbClr val="07529D">
              <a:alpha val="10000"/>
            </a:srgbClr>
          </a:solidFill>
          <a:ln>
            <a:noFill/>
          </a:ln>
          <a:effectLst>
            <a:glow rad="1905000">
              <a:schemeClr val="accent5">
                <a:satMod val="175000"/>
                <a:alpha val="35000"/>
              </a:schemeClr>
            </a:glow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0" name="Google Shape;150;p28"/>
          <p:cNvSpPr/>
          <p:nvPr/>
        </p:nvSpPr>
        <p:spPr>
          <a:xfrm>
            <a:off x="781050" y="2680347"/>
            <a:ext cx="4667250" cy="1223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9210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7529D"/>
              </a:buClr>
              <a:buSzPts val="1500"/>
              <a:buFont typeface="Courier New" panose="02070309020205020404" pitchFamily="49" charset="0"/>
              <a:buChar char="o"/>
            </a:pPr>
            <a:r>
              <a:rPr lang="ru" sz="1500" b="0" i="0" u="none" strike="noStrike" cap="none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Технологияны қабылдау;</a:t>
            </a:r>
            <a:endParaRPr sz="1500" b="0" i="0" u="none" strike="noStrike" cap="none"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29210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7529D"/>
              </a:buClr>
              <a:buSzPts val="1500"/>
              <a:buFont typeface="Courier New" panose="02070309020205020404" pitchFamily="49" charset="0"/>
              <a:buChar char="o"/>
            </a:pPr>
            <a:r>
              <a:rPr lang="ru" sz="1500" b="0" i="0" u="none" strike="noStrike" cap="none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Инновация мәдениетін қалыптастыру;</a:t>
            </a:r>
            <a:endParaRPr sz="1500" b="0" i="0" u="none" strike="noStrike" cap="none"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29210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7529D"/>
              </a:buClr>
              <a:buSzPts val="1500"/>
              <a:buFont typeface="Courier New" panose="02070309020205020404" pitchFamily="49" charset="0"/>
              <a:buChar char="o"/>
            </a:pPr>
            <a:r>
              <a:rPr lang="ru" sz="1500" b="0" i="0" u="none" strike="noStrike" cap="none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Әлеуметтік желілер;</a:t>
            </a:r>
            <a:endParaRPr sz="1500" b="0" i="0" u="none" strike="noStrike" cap="none"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29210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7529D"/>
              </a:buClr>
              <a:buSzPts val="1500"/>
              <a:buFont typeface="Courier New" panose="02070309020205020404" pitchFamily="49" charset="0"/>
              <a:buChar char="o"/>
            </a:pPr>
            <a:r>
              <a:rPr lang="ru" sz="1500" b="0" i="0" u="none" strike="noStrike" cap="none" dirty="0">
                <a:solidFill>
                  <a:schemeClr val="bg1"/>
                </a:solidFill>
                <a:latin typeface="+mn-lt"/>
                <a:ea typeface="Arial"/>
                <a:cs typeface="Arial"/>
                <a:sym typeface="Arial"/>
              </a:rPr>
              <a:t>Жаңа ұрпаққа - жаңа ұстаз</a:t>
            </a:r>
            <a:r>
              <a:rPr lang="ru" sz="1500" b="0" i="0" u="none" strike="noStrike" cap="none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;</a:t>
            </a:r>
            <a:endParaRPr sz="1500" b="0" i="0" u="none" strike="noStrike" cap="none"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29210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7529D"/>
              </a:buClr>
              <a:buSzPts val="1500"/>
              <a:buFont typeface="Courier New" panose="02070309020205020404" pitchFamily="49" charset="0"/>
              <a:buChar char="o"/>
            </a:pPr>
            <a:r>
              <a:rPr lang="ru" sz="1500" b="0" i="0" u="none" strike="noStrike" cap="none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Отандық IT өнім</a:t>
            </a:r>
            <a:endParaRPr sz="1500" b="0" i="0" u="none" strike="noStrike" cap="none"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5" name="Рисунок 4" descr="Изображение выглядит как Шрифт, Графика, графический дизайн, типография">
            <a:extLst>
              <a:ext uri="{FF2B5EF4-FFF2-40B4-BE49-F238E27FC236}">
                <a16:creationId xmlns:a16="http://schemas.microsoft.com/office/drawing/2014/main" xmlns="" id="{77800241-DFC2-C149-A2E0-661CC5A2E7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14000"/>
          </a:blip>
          <a:srcRect r="73333"/>
          <a:stretch/>
        </p:blipFill>
        <p:spPr>
          <a:xfrm rot="20930375">
            <a:off x="6453066" y="3366236"/>
            <a:ext cx="3849614" cy="290015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100000"/>
              </a:schemeClr>
            </a:gs>
            <a:gs pos="74000">
              <a:srgbClr val="000000"/>
            </a:gs>
            <a:gs pos="27000">
              <a:srgbClr val="000000"/>
            </a:gs>
            <a:gs pos="100000">
              <a:srgbClr val="1C1C1C"/>
            </a:gs>
          </a:gsLst>
          <a:lin ang="3000000" scaled="0"/>
        </a:gra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9"/>
          <p:cNvSpPr txBox="1">
            <a:spLocks noGrp="1"/>
          </p:cNvSpPr>
          <p:nvPr>
            <p:ph type="title"/>
          </p:nvPr>
        </p:nvSpPr>
        <p:spPr>
          <a:xfrm>
            <a:off x="247650" y="303213"/>
            <a:ext cx="5915025" cy="51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ru" b="1" dirty="0">
                <a:solidFill>
                  <a:schemeClr val="bg1"/>
                </a:solidFill>
                <a:latin typeface="+mj-lt"/>
              </a:rPr>
              <a:t>Технологияны қабылдау</a:t>
            </a:r>
            <a:endParaRPr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6" name="Google Shape;156;p29"/>
          <p:cNvSpPr txBox="1">
            <a:spLocks noGrp="1"/>
          </p:cNvSpPr>
          <p:nvPr>
            <p:ph type="body" idx="1"/>
          </p:nvPr>
        </p:nvSpPr>
        <p:spPr>
          <a:xfrm>
            <a:off x="247650" y="1547089"/>
            <a:ext cx="8496300" cy="671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ru" sz="2400" dirty="0">
                <a:solidFill>
                  <a:srgbClr val="DDDDDD"/>
                </a:solidFill>
                <a:latin typeface="+mn-lt"/>
              </a:rPr>
              <a:t>Коммуникация, ынтымақтастық және мазмұнды жеткізу үшін тиімді цифрлық платформаларды пайдалан</a:t>
            </a:r>
            <a:r>
              <a:rPr lang="ru" sz="2400" cap="none" dirty="0">
                <a:solidFill>
                  <a:srgbClr val="DDDDDD"/>
                </a:solidFill>
                <a:latin typeface="+mn-lt"/>
              </a:rPr>
              <a:t>у</a:t>
            </a:r>
            <a:r>
              <a:rPr lang="ru" sz="2400" dirty="0">
                <a:solidFill>
                  <a:srgbClr val="DDDDDD"/>
                </a:solidFill>
                <a:latin typeface="+mn-lt"/>
              </a:rPr>
              <a:t>.  </a:t>
            </a:r>
            <a:endParaRPr sz="2400" dirty="0">
              <a:solidFill>
                <a:srgbClr val="DDDDDD"/>
              </a:solidFill>
              <a:latin typeface="+mn-lt"/>
            </a:endParaRPr>
          </a:p>
        </p:txBody>
      </p:sp>
      <p:pic>
        <p:nvPicPr>
          <p:cNvPr id="3" name="Рисунок 2" descr="Изображение выглядит как Шрифт, Графика, графический дизайн, типограф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E0A04F8C-0C14-7EAD-62A2-E0C88FBC03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14000"/>
          </a:blip>
          <a:srcRect r="73333"/>
          <a:stretch/>
        </p:blipFill>
        <p:spPr>
          <a:xfrm rot="20930375">
            <a:off x="-595434" y="3620079"/>
            <a:ext cx="3849614" cy="2900158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970E6BCB-E5F3-3408-4F32-44ECDDAE0D00}"/>
              </a:ext>
            </a:extLst>
          </p:cNvPr>
          <p:cNvSpPr/>
          <p:nvPr/>
        </p:nvSpPr>
        <p:spPr>
          <a:xfrm>
            <a:off x="-596742" y="4002881"/>
            <a:ext cx="2082642" cy="2082642"/>
          </a:xfrm>
          <a:prstGeom prst="ellipse">
            <a:avLst/>
          </a:prstGeom>
          <a:solidFill>
            <a:srgbClr val="07529D">
              <a:alpha val="10000"/>
            </a:srgbClr>
          </a:solidFill>
          <a:ln>
            <a:noFill/>
          </a:ln>
          <a:effectLst>
            <a:glow rad="1905000">
              <a:schemeClr val="accent5">
                <a:satMod val="175000"/>
                <a:alpha val="35000"/>
              </a:schemeClr>
            </a:glow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100000"/>
              </a:schemeClr>
            </a:gs>
            <a:gs pos="74000">
              <a:srgbClr val="000000"/>
            </a:gs>
            <a:gs pos="27000">
              <a:srgbClr val="000000"/>
            </a:gs>
            <a:gs pos="100000">
              <a:srgbClr val="1C1C1C"/>
            </a:gs>
          </a:gsLst>
          <a:lin ang="3000000" scaled="0"/>
        </a:gra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Шрифт, Графика, графический дизайн, типограф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41A2209D-92FB-12E1-684E-BDE9F42E38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14000"/>
          </a:blip>
          <a:srcRect r="73333"/>
          <a:stretch/>
        </p:blipFill>
        <p:spPr>
          <a:xfrm rot="20930375">
            <a:off x="6453066" y="3366236"/>
            <a:ext cx="3849614" cy="2900158"/>
          </a:xfrm>
          <a:prstGeom prst="rect">
            <a:avLst/>
          </a:prstGeom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C327498C-F915-0A27-DF5F-139E9C7FE0EC}"/>
              </a:ext>
            </a:extLst>
          </p:cNvPr>
          <p:cNvSpPr/>
          <p:nvPr/>
        </p:nvSpPr>
        <p:spPr>
          <a:xfrm>
            <a:off x="-526971" y="4003595"/>
            <a:ext cx="2082642" cy="2082642"/>
          </a:xfrm>
          <a:prstGeom prst="ellipse">
            <a:avLst/>
          </a:prstGeom>
          <a:solidFill>
            <a:srgbClr val="07529D">
              <a:alpha val="10000"/>
            </a:srgbClr>
          </a:solidFill>
          <a:ln>
            <a:noFill/>
          </a:ln>
          <a:effectLst>
            <a:glow rad="1905000">
              <a:schemeClr val="accent5">
                <a:satMod val="175000"/>
                <a:alpha val="35000"/>
              </a:schemeClr>
            </a:glow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1" name="Google Shape;161;p30"/>
          <p:cNvSpPr/>
          <p:nvPr/>
        </p:nvSpPr>
        <p:spPr>
          <a:xfrm>
            <a:off x="244792" y="246943"/>
            <a:ext cx="7673340" cy="27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ru" sz="3300" b="1" i="0" u="none" strike="noStrike" cap="none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Қоғамдағы пікірлер:</a:t>
            </a:r>
            <a:endParaRPr sz="3300" b="1" i="0" u="none" strike="noStrike" cap="none" dirty="0">
              <a:solidFill>
                <a:schemeClr val="bg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</a:pPr>
            <a:endParaRPr sz="27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529D"/>
              </a:buClr>
              <a:buSzPts val="2400"/>
              <a:buFont typeface="Courier New" panose="02070309020205020404" pitchFamily="49" charset="0"/>
              <a:buChar char="o"/>
            </a:pPr>
            <a:r>
              <a:rPr lang="ru" sz="2400" b="0" i="0" u="none" strike="noStrike" cap="none" dirty="0">
                <a:solidFill>
                  <a:srgbClr val="DDDDDD"/>
                </a:solidFill>
                <a:latin typeface="Calibri"/>
                <a:ea typeface="Calibri"/>
                <a:cs typeface="Calibri"/>
                <a:sym typeface="Calibri"/>
              </a:rPr>
              <a:t>Ата-ана тарапынан келетін толасыз сұрақтар;</a:t>
            </a:r>
            <a:endParaRPr sz="2400" b="0" i="0" u="none" strike="noStrike" cap="none" dirty="0">
              <a:solidFill>
                <a:srgbClr val="DDDDD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529D"/>
              </a:buClr>
              <a:buSzPts val="2400"/>
              <a:buFont typeface="Courier New" panose="02070309020205020404" pitchFamily="49" charset="0"/>
              <a:buChar char="o"/>
            </a:pPr>
            <a:r>
              <a:rPr lang="ru" sz="2400" b="0" i="0" u="none" strike="noStrike" cap="none" dirty="0">
                <a:solidFill>
                  <a:srgbClr val="DDDDDD"/>
                </a:solidFill>
                <a:latin typeface="Calibri"/>
                <a:ea typeface="Calibri"/>
                <a:cs typeface="Calibri"/>
                <a:sym typeface="Calibri"/>
              </a:rPr>
              <a:t>Мектеп тынысы;</a:t>
            </a:r>
            <a:endParaRPr sz="2400" b="0" i="0" u="none" strike="noStrike" cap="none" dirty="0">
              <a:solidFill>
                <a:srgbClr val="DDDDD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529D"/>
              </a:buClr>
              <a:buSzPts val="2400"/>
              <a:buFont typeface="Courier New" panose="02070309020205020404" pitchFamily="49" charset="0"/>
              <a:buChar char="o"/>
            </a:pPr>
            <a:r>
              <a:rPr lang="ru" sz="2400" b="0" i="0" u="none" strike="noStrike" cap="none" dirty="0">
                <a:solidFill>
                  <a:srgbClr val="DDDDDD"/>
                </a:solidFill>
                <a:latin typeface="Calibri"/>
                <a:ea typeface="Calibri"/>
                <a:cs typeface="Calibri"/>
                <a:sym typeface="Calibri"/>
              </a:rPr>
              <a:t>Мектеп директоры;</a:t>
            </a:r>
            <a:endParaRPr sz="2400" b="0" i="0" u="none" strike="noStrike" cap="none" dirty="0">
              <a:solidFill>
                <a:srgbClr val="DDDDD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529D"/>
              </a:buClr>
              <a:buSzPts val="2400"/>
              <a:buFont typeface="Courier New" panose="02070309020205020404" pitchFamily="49" charset="0"/>
              <a:buChar char="o"/>
            </a:pPr>
            <a:r>
              <a:rPr lang="ru" sz="2400" b="0" i="0" u="none" strike="noStrike" cap="none" dirty="0">
                <a:solidFill>
                  <a:srgbClr val="DDDDDD"/>
                </a:solidFill>
                <a:latin typeface="Calibri"/>
                <a:ea typeface="Calibri"/>
                <a:cs typeface="Calibri"/>
                <a:sym typeface="Calibri"/>
              </a:rPr>
              <a:t>Сыншы блогерлер;</a:t>
            </a:r>
            <a:endParaRPr sz="2400" b="0" i="0" u="none" strike="noStrike" cap="none" dirty="0">
              <a:solidFill>
                <a:srgbClr val="DDDDD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529D"/>
              </a:buClr>
              <a:buSzPts val="2400"/>
              <a:buFont typeface="Courier New" panose="02070309020205020404" pitchFamily="49" charset="0"/>
              <a:buChar char="o"/>
            </a:pPr>
            <a:r>
              <a:rPr lang="ru" sz="2400" b="0" i="0" u="none" strike="noStrike" cap="none" dirty="0">
                <a:solidFill>
                  <a:srgbClr val="DDDDDD"/>
                </a:solidFill>
                <a:latin typeface="Calibri"/>
                <a:ea typeface="Calibri"/>
                <a:cs typeface="Calibri"/>
                <a:sym typeface="Calibri"/>
              </a:rPr>
              <a:t>Мектеп жайлы мифтер</a:t>
            </a:r>
            <a:endParaRPr sz="2400" b="0" i="0" u="none" strike="noStrike" cap="none" dirty="0">
              <a:solidFill>
                <a:srgbClr val="DDDDD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100000"/>
              </a:schemeClr>
            </a:gs>
            <a:gs pos="74000">
              <a:srgbClr val="000000"/>
            </a:gs>
            <a:gs pos="27000">
              <a:srgbClr val="000000"/>
            </a:gs>
            <a:gs pos="100000">
              <a:srgbClr val="1C1C1C"/>
            </a:gs>
          </a:gsLst>
          <a:lin ang="3000000" scaled="0"/>
        </a:gra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2699D54B-4F8A-5415-BF9E-E93165CA28F4}"/>
              </a:ext>
            </a:extLst>
          </p:cNvPr>
          <p:cNvSpPr/>
          <p:nvPr/>
        </p:nvSpPr>
        <p:spPr>
          <a:xfrm>
            <a:off x="8377873" y="-1137918"/>
            <a:ext cx="2082642" cy="2082642"/>
          </a:xfrm>
          <a:prstGeom prst="ellipse">
            <a:avLst/>
          </a:prstGeom>
          <a:solidFill>
            <a:srgbClr val="07529D">
              <a:alpha val="10000"/>
            </a:srgbClr>
          </a:solidFill>
          <a:ln>
            <a:noFill/>
          </a:ln>
          <a:effectLst>
            <a:glow rad="1905000">
              <a:schemeClr val="accent5">
                <a:satMod val="175000"/>
                <a:alpha val="35000"/>
              </a:schemeClr>
            </a:glow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92A8AA9B-34E3-FC04-0422-4DAC69D7BB7F}"/>
              </a:ext>
            </a:extLst>
          </p:cNvPr>
          <p:cNvSpPr/>
          <p:nvPr/>
        </p:nvSpPr>
        <p:spPr>
          <a:xfrm>
            <a:off x="-936546" y="4356020"/>
            <a:ext cx="2082642" cy="2082642"/>
          </a:xfrm>
          <a:prstGeom prst="ellipse">
            <a:avLst/>
          </a:prstGeom>
          <a:solidFill>
            <a:srgbClr val="07529D">
              <a:alpha val="10000"/>
            </a:srgbClr>
          </a:solidFill>
          <a:ln>
            <a:noFill/>
          </a:ln>
          <a:effectLst>
            <a:glow rad="1905000">
              <a:schemeClr val="accent5">
                <a:satMod val="175000"/>
                <a:alpha val="35000"/>
              </a:schemeClr>
            </a:glow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6" name="Google Shape;166;p3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227796" y="303213"/>
            <a:ext cx="3592354" cy="2907983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31"/>
          <p:cNvSpPr/>
          <p:nvPr/>
        </p:nvSpPr>
        <p:spPr>
          <a:xfrm>
            <a:off x="2410064" y="1757204"/>
            <a:ext cx="3103722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0B38"/>
              </a:buClr>
              <a:buSzPts val="2100"/>
              <a:buFont typeface="Arial"/>
              <a:buNone/>
            </a:pPr>
            <a:r>
              <a:rPr lang="ru" sz="2000" b="1" i="0" u="none" strike="noStrike" cap="none" dirty="0">
                <a:solidFill>
                  <a:srgbClr val="DDDDDD"/>
                </a:solidFill>
                <a:latin typeface="+mn-lt"/>
                <a:ea typeface="Arial"/>
                <a:cs typeface="Arial"/>
                <a:sym typeface="Arial"/>
              </a:rPr>
              <a:t>Қоғам мен ата-ана арасында байланыс орнатуға таптырмас құрал</a:t>
            </a:r>
            <a:endParaRPr sz="2000" b="0" i="0" u="none" strike="noStrike" cap="none" dirty="0">
              <a:solidFill>
                <a:srgbClr val="DDDDDD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ru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" name="Google Shape;168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0399" y="1900555"/>
            <a:ext cx="1960721" cy="290322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31"/>
          <p:cNvSpPr/>
          <p:nvPr/>
        </p:nvSpPr>
        <p:spPr>
          <a:xfrm>
            <a:off x="237410" y="255588"/>
            <a:ext cx="3942874" cy="438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>
              <a:buClr>
                <a:srgbClr val="590B38"/>
              </a:buClr>
              <a:buSzPts val="2400"/>
            </a:pPr>
            <a:r>
              <a:rPr lang="ru-RU" sz="3300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" sz="33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81 PODCAST</a:t>
            </a:r>
            <a:r>
              <a:rPr lang="ru-RU" sz="3300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300" kern="100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rgbClr val="590B38"/>
              </a:buClr>
              <a:buSzPts val="2400"/>
            </a:pPr>
            <a:endParaRPr sz="3300" b="1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Рисунок 2" descr="Изображение выглядит как Шрифт, Графика, графический дизайн, типограф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7D4B8760-512F-A8A1-4872-7E1D90562F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alphaModFix amt="14000"/>
          </a:blip>
          <a:srcRect r="73333"/>
          <a:stretch/>
        </p:blipFill>
        <p:spPr>
          <a:xfrm rot="20930375">
            <a:off x="6453066" y="3366236"/>
            <a:ext cx="3849614" cy="290015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100000"/>
              </a:schemeClr>
            </a:gs>
            <a:gs pos="74000">
              <a:srgbClr val="000000"/>
            </a:gs>
            <a:gs pos="27000">
              <a:srgbClr val="000000"/>
            </a:gs>
            <a:gs pos="100000">
              <a:srgbClr val="1C1C1C"/>
            </a:gs>
          </a:gsLst>
          <a:lin ang="3000000" scaled="0"/>
        </a:gra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01A3AFAE-B24C-E671-32AD-F11DE7EF0882}"/>
              </a:ext>
            </a:extLst>
          </p:cNvPr>
          <p:cNvSpPr/>
          <p:nvPr/>
        </p:nvSpPr>
        <p:spPr>
          <a:xfrm>
            <a:off x="7055167" y="54470"/>
            <a:ext cx="2082642" cy="2082642"/>
          </a:xfrm>
          <a:prstGeom prst="ellipse">
            <a:avLst/>
          </a:prstGeom>
          <a:solidFill>
            <a:srgbClr val="07529D">
              <a:alpha val="10000"/>
            </a:srgbClr>
          </a:solidFill>
          <a:ln>
            <a:noFill/>
          </a:ln>
          <a:effectLst>
            <a:glow rad="1905000">
              <a:schemeClr val="accent5">
                <a:satMod val="175000"/>
                <a:alpha val="35000"/>
              </a:schemeClr>
            </a:glow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4" name="Google Shape;174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9114" y="1477987"/>
            <a:ext cx="1449705" cy="1079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04322" y="320516"/>
            <a:ext cx="1446371" cy="1080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1534" y="1491341"/>
            <a:ext cx="1469707" cy="1079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72826" y="3797141"/>
            <a:ext cx="1447324" cy="1079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3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72824" y="2652951"/>
            <a:ext cx="1400175" cy="1080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3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302103" y="1491341"/>
            <a:ext cx="1494949" cy="1079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3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701903" y="1495544"/>
            <a:ext cx="1488281" cy="1080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3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031932" y="3779044"/>
            <a:ext cx="1495425" cy="1097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051458" y="1502449"/>
            <a:ext cx="1497806" cy="1079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701903" y="345722"/>
            <a:ext cx="1479232" cy="1080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493881" y="339530"/>
            <a:ext cx="1404938" cy="1080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710237" y="3813095"/>
            <a:ext cx="1479709" cy="1079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723809" y="2656760"/>
            <a:ext cx="1452563" cy="1080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856773" y="320515"/>
            <a:ext cx="1454468" cy="1080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3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4073366" y="2652951"/>
            <a:ext cx="1453991" cy="1080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2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7302103" y="345722"/>
            <a:ext cx="1490663" cy="1080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 descr="Изображение выглядит как Шрифт, Графика, графический дизайн, типограф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D7CDAD80-8780-7BD8-1EA3-38913C79F49A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duotone>
              <a:prstClr val="black"/>
              <a:schemeClr val="tx2">
                <a:tint val="45000"/>
                <a:satMod val="400000"/>
              </a:schemeClr>
            </a:duotone>
            <a:alphaModFix amt="14000"/>
          </a:blip>
          <a:srcRect r="73333"/>
          <a:stretch/>
        </p:blipFill>
        <p:spPr>
          <a:xfrm rot="20930375">
            <a:off x="-595434" y="3620079"/>
            <a:ext cx="3849614" cy="2900158"/>
          </a:xfrm>
          <a:prstGeom prst="rect">
            <a:avLst/>
          </a:prstGeom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77F0CBCB-2B44-876B-7DEA-E2CCCD9113F5}"/>
              </a:ext>
            </a:extLst>
          </p:cNvPr>
          <p:cNvSpPr/>
          <p:nvPr/>
        </p:nvSpPr>
        <p:spPr>
          <a:xfrm>
            <a:off x="-526971" y="4003595"/>
            <a:ext cx="2082642" cy="2082642"/>
          </a:xfrm>
          <a:prstGeom prst="ellipse">
            <a:avLst/>
          </a:prstGeom>
          <a:solidFill>
            <a:srgbClr val="07529D">
              <a:alpha val="10000"/>
            </a:srgbClr>
          </a:solidFill>
          <a:ln>
            <a:noFill/>
          </a:ln>
          <a:effectLst>
            <a:glow rad="1905000">
              <a:schemeClr val="accent5">
                <a:satMod val="175000"/>
                <a:alpha val="35000"/>
              </a:schemeClr>
            </a:glow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0" name="Google Shape;190;p32"/>
          <p:cNvSpPr/>
          <p:nvPr/>
        </p:nvSpPr>
        <p:spPr>
          <a:xfrm>
            <a:off x="841534" y="2948022"/>
            <a:ext cx="6196011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>
              <a:buClr>
                <a:schemeClr val="dk1"/>
              </a:buClr>
              <a:buSzPts val="2100"/>
            </a:pPr>
            <a:r>
              <a:rPr lang="ru-RU" sz="3200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" sz="32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81 PODCAST</a:t>
            </a:r>
            <a:r>
              <a:rPr lang="ru-RU" sz="3200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3200" kern="1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Clr>
                <a:schemeClr val="dk1"/>
              </a:buClr>
              <a:buSzPts val="2100"/>
            </a:pPr>
            <a:r>
              <a:rPr lang="ru" sz="32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қонақтары</a:t>
            </a:r>
            <a:endParaRPr sz="3200" b="1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100000"/>
              </a:schemeClr>
            </a:gs>
            <a:gs pos="74000">
              <a:srgbClr val="000000"/>
            </a:gs>
            <a:gs pos="27000">
              <a:srgbClr val="000000"/>
            </a:gs>
            <a:gs pos="100000">
              <a:srgbClr val="1C1C1C"/>
            </a:gs>
          </a:gsLst>
          <a:lin ang="3000000" scaled="0"/>
        </a:gra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Изображение выглядит как Шрифт, Графика, графический дизайн, типограф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FB9499A8-CE72-824A-37E1-E5D7600F11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14000"/>
          </a:blip>
          <a:srcRect r="73333"/>
          <a:stretch/>
        </p:blipFill>
        <p:spPr>
          <a:xfrm rot="20930375">
            <a:off x="-595434" y="3620079"/>
            <a:ext cx="3849614" cy="2900158"/>
          </a:xfrm>
          <a:prstGeom prst="rect">
            <a:avLst/>
          </a:prstGeom>
        </p:spPr>
      </p:pic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8B052DC6-8BB8-EF6A-40C5-5AF6B74463A8}"/>
              </a:ext>
            </a:extLst>
          </p:cNvPr>
          <p:cNvSpPr/>
          <p:nvPr/>
        </p:nvSpPr>
        <p:spPr>
          <a:xfrm>
            <a:off x="-526971" y="4003595"/>
            <a:ext cx="2082642" cy="2082642"/>
          </a:xfrm>
          <a:prstGeom prst="ellipse">
            <a:avLst/>
          </a:prstGeom>
          <a:solidFill>
            <a:srgbClr val="07529D">
              <a:alpha val="10000"/>
            </a:srgbClr>
          </a:solidFill>
          <a:ln>
            <a:noFill/>
          </a:ln>
          <a:effectLst>
            <a:glow rad="1905000">
              <a:schemeClr val="accent5">
                <a:satMod val="175000"/>
                <a:alpha val="35000"/>
              </a:schemeClr>
            </a:glow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5" name="Google Shape;195;p33"/>
          <p:cNvSpPr txBox="1">
            <a:spLocks noGrp="1"/>
          </p:cNvSpPr>
          <p:nvPr>
            <p:ph type="title"/>
          </p:nvPr>
        </p:nvSpPr>
        <p:spPr>
          <a:xfrm>
            <a:off x="805764" y="90747"/>
            <a:ext cx="7532472" cy="994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ru" dirty="0">
                <a:solidFill>
                  <a:schemeClr val="bg1"/>
                </a:solidFill>
                <a:latin typeface="+mj-lt"/>
              </a:rPr>
              <a:t>Инновация мәдениетін қалыптастыру</a:t>
            </a:r>
            <a:endParaRPr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6" name="Google Shape;196;p33"/>
          <p:cNvSpPr txBox="1">
            <a:spLocks noGrp="1"/>
          </p:cNvSpPr>
          <p:nvPr>
            <p:ph type="body" idx="1"/>
          </p:nvPr>
        </p:nvSpPr>
        <p:spPr>
          <a:xfrm>
            <a:off x="628649" y="1097579"/>
            <a:ext cx="7886700" cy="3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ru" sz="2000" dirty="0">
                <a:solidFill>
                  <a:srgbClr val="DDDDDD"/>
                </a:solidFill>
                <a:latin typeface="+mn-lt"/>
              </a:rPr>
              <a:t>Шығармашылық эксперименттер ар</a:t>
            </a:r>
            <a:r>
              <a:rPr lang="ru" sz="2000" cap="none" dirty="0">
                <a:solidFill>
                  <a:srgbClr val="DDDDDD"/>
                </a:solidFill>
                <a:latin typeface="+mn-lt"/>
              </a:rPr>
              <a:t>қылы </a:t>
            </a:r>
            <a:r>
              <a:rPr lang="ru" sz="2000" dirty="0">
                <a:solidFill>
                  <a:srgbClr val="DDDDDD"/>
                </a:solidFill>
                <a:latin typeface="+mn-lt"/>
              </a:rPr>
              <a:t>проблемаларды шешу</a:t>
            </a:r>
            <a:endParaRPr sz="2000" dirty="0">
              <a:solidFill>
                <a:srgbClr val="DDDDDD"/>
              </a:solidFill>
              <a:latin typeface="+mn-lt"/>
            </a:endParaRPr>
          </a:p>
        </p:txBody>
      </p:sp>
      <p:sp>
        <p:nvSpPr>
          <p:cNvPr id="197" name="Google Shape;197;p33"/>
          <p:cNvSpPr/>
          <p:nvPr/>
        </p:nvSpPr>
        <p:spPr>
          <a:xfrm>
            <a:off x="2620267" y="1734526"/>
            <a:ext cx="3903465" cy="400070"/>
          </a:xfrm>
          <a:prstGeom prst="rect">
            <a:avLst/>
          </a:pr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42"/>
              </a:buClr>
              <a:buSzPts val="1400"/>
              <a:buFont typeface="Oswald"/>
              <a:buNone/>
            </a:pPr>
            <a:r>
              <a:rPr lang="ru" sz="1400" b="1" i="0" u="none" strike="noStrike" cap="none" dirty="0">
                <a:solidFill>
                  <a:schemeClr val="bg1"/>
                </a:solidFill>
                <a:latin typeface="+mn-lt"/>
                <a:ea typeface="Oswald"/>
                <a:cs typeface="Oswald"/>
                <a:sym typeface="Oswald"/>
              </a:rPr>
              <a:t>ПЕДАГОГИКАЛЫҚ КЕҢЕС ФОРМАТЫ</a:t>
            </a:r>
            <a:endParaRPr sz="11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8" name="Google Shape;198;p33"/>
          <p:cNvSpPr/>
          <p:nvPr/>
        </p:nvSpPr>
        <p:spPr>
          <a:xfrm>
            <a:off x="3228975" y="2365852"/>
            <a:ext cx="2686050" cy="484822"/>
          </a:xfrm>
          <a:prstGeom prst="rect">
            <a:avLst/>
          </a:pr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ru" sz="1400" b="1" i="0" u="none" strike="noStrike" cap="none" dirty="0">
                <a:solidFill>
                  <a:schemeClr val="bg1"/>
                </a:solidFill>
                <a:latin typeface="+mn-lt"/>
                <a:ea typeface="Oswald"/>
                <a:cs typeface="Oswald"/>
                <a:sym typeface="Oswald"/>
              </a:rPr>
              <a:t>ЕКІ БӨЛІМНЕН ТҰРАДЫ</a:t>
            </a:r>
            <a:endParaRPr sz="11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9" name="Google Shape;199;p33"/>
          <p:cNvSpPr/>
          <p:nvPr/>
        </p:nvSpPr>
        <p:spPr>
          <a:xfrm>
            <a:off x="1123950" y="3288451"/>
            <a:ext cx="2175035" cy="484822"/>
          </a:xfrm>
          <a:prstGeom prst="rect">
            <a:avLst/>
          </a:pr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Oswald"/>
              <a:buNone/>
            </a:pPr>
            <a:r>
              <a:rPr lang="ru" sz="1400" b="0" i="0" u="none" strike="noStrike" cap="none" dirty="0">
                <a:solidFill>
                  <a:schemeClr val="bg1"/>
                </a:solidFill>
                <a:latin typeface="+mn-lt"/>
                <a:ea typeface="Oswald"/>
                <a:cs typeface="Oswald"/>
                <a:sym typeface="Oswald"/>
              </a:rPr>
              <a:t>НЕГІЗГІ</a:t>
            </a:r>
            <a:r>
              <a:rPr lang="ru" sz="1400" b="0" i="0" u="none" strike="noStrike" cap="none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/>
            </a:r>
            <a:br>
              <a:rPr lang="ru" sz="1400" b="0" i="0" u="none" strike="noStrike" cap="none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ru" sz="1400" b="0" i="0" u="none" strike="noStrike" cap="none" dirty="0">
                <a:solidFill>
                  <a:schemeClr val="bg1"/>
                </a:solidFill>
                <a:latin typeface="+mn-lt"/>
                <a:ea typeface="Oswald"/>
                <a:cs typeface="Oswald"/>
                <a:sym typeface="Oswald"/>
              </a:rPr>
              <a:t>БӨЛІМ</a:t>
            </a:r>
            <a:endParaRPr sz="11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0" name="Google Shape;200;p33"/>
          <p:cNvSpPr/>
          <p:nvPr/>
        </p:nvSpPr>
        <p:spPr>
          <a:xfrm>
            <a:off x="5845016" y="3258503"/>
            <a:ext cx="2686050" cy="1508760"/>
          </a:xfrm>
          <a:prstGeom prst="rect">
            <a:avLst/>
          </a:pr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Oswald"/>
              <a:buNone/>
            </a:pPr>
            <a:r>
              <a:rPr lang="ru" sz="1400" b="0" i="0" u="none" strike="noStrike" cap="none" dirty="0">
                <a:solidFill>
                  <a:schemeClr val="bg1"/>
                </a:solidFill>
                <a:latin typeface="+mn-lt"/>
                <a:ea typeface="Oswald"/>
                <a:cs typeface="Oswald"/>
                <a:sym typeface="Oswald"/>
              </a:rPr>
              <a:t>МОТИВАЦИЯЛЫҚ БӨЛІМ</a:t>
            </a:r>
            <a:endParaRPr sz="1400" b="0" i="0" u="none" strike="noStrike" cap="none" dirty="0">
              <a:solidFill>
                <a:schemeClr val="bg1"/>
              </a:solidFill>
              <a:latin typeface="+mn-lt"/>
              <a:ea typeface="Oswald"/>
              <a:cs typeface="Oswald"/>
              <a:sym typeface="Oswald"/>
            </a:endParaRPr>
          </a:p>
          <a:p>
            <a:pPr marL="285750" marR="0" lvl="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529D"/>
              </a:buClr>
              <a:buSzPts val="1400"/>
              <a:buFont typeface="Courier New" panose="02070309020205020404" pitchFamily="49" charset="0"/>
              <a:buChar char="o"/>
            </a:pPr>
            <a:endParaRPr sz="1400" b="0" i="0" u="none" strike="noStrike" cap="none" dirty="0">
              <a:solidFill>
                <a:schemeClr val="bg1"/>
              </a:solidFill>
              <a:latin typeface="+mn-lt"/>
              <a:ea typeface="Oswald"/>
              <a:cs typeface="Oswald"/>
              <a:sym typeface="Oswald"/>
            </a:endParaRPr>
          </a:p>
          <a:p>
            <a:pPr marL="180975" marR="0" lvl="0" indent="-180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529D"/>
              </a:buClr>
              <a:buSzPts val="1400"/>
              <a:buFont typeface="Courier New" panose="02070309020205020404" pitchFamily="49" charset="0"/>
              <a:buChar char="o"/>
            </a:pPr>
            <a:r>
              <a:rPr lang="ru" sz="1400" b="0" i="0" u="none" strike="noStrike" cap="none" dirty="0">
                <a:solidFill>
                  <a:schemeClr val="bg1"/>
                </a:solidFill>
                <a:latin typeface="+mn-lt"/>
                <a:ea typeface="Oswald"/>
                <a:cs typeface="Oswald"/>
                <a:sym typeface="Oswald"/>
              </a:rPr>
              <a:t>СПИКЕРЛЕР;</a:t>
            </a:r>
            <a:endParaRPr sz="1400" b="0" i="0" u="none" strike="noStrike" cap="none" dirty="0">
              <a:solidFill>
                <a:schemeClr val="bg1"/>
              </a:solidFill>
              <a:latin typeface="+mn-lt"/>
              <a:ea typeface="Oswald"/>
              <a:cs typeface="Oswald"/>
              <a:sym typeface="Oswald"/>
            </a:endParaRPr>
          </a:p>
          <a:p>
            <a:pPr marL="180975" marR="0" lvl="0" indent="-180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529D"/>
              </a:buClr>
              <a:buSzPts val="1400"/>
              <a:buFont typeface="Courier New" panose="02070309020205020404" pitchFamily="49" charset="0"/>
              <a:buChar char="o"/>
            </a:pPr>
            <a:r>
              <a:rPr lang="ru" sz="1400" b="0" i="0" u="none" strike="noStrike" cap="none" dirty="0">
                <a:solidFill>
                  <a:schemeClr val="bg1"/>
                </a:solidFill>
                <a:latin typeface="+mn-lt"/>
                <a:ea typeface="Oswald"/>
                <a:cs typeface="Oswald"/>
                <a:sym typeface="Oswald"/>
              </a:rPr>
              <a:t>ФИЛЬM ҚАРАУ;</a:t>
            </a:r>
            <a:endParaRPr sz="1400" b="0" i="0" u="none" strike="noStrike" cap="none" dirty="0">
              <a:solidFill>
                <a:schemeClr val="bg1"/>
              </a:solidFill>
              <a:latin typeface="+mn-lt"/>
              <a:ea typeface="Oswald"/>
              <a:cs typeface="Oswald"/>
              <a:sym typeface="Oswald"/>
            </a:endParaRPr>
          </a:p>
          <a:p>
            <a:pPr marL="180975" marR="0" lvl="0" indent="-180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529D"/>
              </a:buClr>
              <a:buSzPts val="1400"/>
              <a:buFont typeface="Courier New" panose="02070309020205020404" pitchFamily="49" charset="0"/>
              <a:buChar char="o"/>
            </a:pPr>
            <a:r>
              <a:rPr lang="ru" sz="1400" b="0" i="0" u="none" strike="noStrike" cap="none" dirty="0">
                <a:solidFill>
                  <a:schemeClr val="bg1"/>
                </a:solidFill>
                <a:latin typeface="+mn-lt"/>
                <a:ea typeface="Oswald"/>
                <a:cs typeface="Oswald"/>
                <a:sym typeface="Oswald"/>
              </a:rPr>
              <a:t>ТИМБИЛДИНГ;</a:t>
            </a:r>
            <a:endParaRPr sz="1400" b="0" i="0" u="none" strike="noStrike" cap="none" dirty="0">
              <a:solidFill>
                <a:schemeClr val="bg1"/>
              </a:solidFill>
              <a:latin typeface="+mn-lt"/>
              <a:ea typeface="Oswald"/>
              <a:cs typeface="Oswald"/>
              <a:sym typeface="Oswald"/>
            </a:endParaRPr>
          </a:p>
          <a:p>
            <a:pPr marL="180975" marR="0" lvl="0" indent="-180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529D"/>
              </a:buClr>
              <a:buSzPts val="1400"/>
              <a:buFont typeface="Courier New" panose="02070309020205020404" pitchFamily="49" charset="0"/>
              <a:buChar char="o"/>
            </a:pPr>
            <a:r>
              <a:rPr lang="ru" sz="1400" b="0" i="0" u="none" strike="noStrike" cap="none" dirty="0">
                <a:solidFill>
                  <a:schemeClr val="bg1"/>
                </a:solidFill>
                <a:latin typeface="+mn-lt"/>
                <a:ea typeface="Oswald"/>
                <a:cs typeface="Oswald"/>
                <a:sym typeface="Oswald"/>
              </a:rPr>
              <a:t>ВОРКШОП</a:t>
            </a:r>
            <a:endParaRPr sz="1100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201" name="Google Shape;201;p33"/>
          <p:cNvCxnSpPr>
            <a:cxnSpLocks/>
            <a:stCxn id="198" idx="2"/>
            <a:endCxn id="199" idx="0"/>
          </p:cNvCxnSpPr>
          <p:nvPr/>
        </p:nvCxnSpPr>
        <p:spPr>
          <a:xfrm flipH="1">
            <a:off x="2211468" y="2850674"/>
            <a:ext cx="2360532" cy="437777"/>
          </a:xfrm>
          <a:prstGeom prst="straightConnector1">
            <a:avLst/>
          </a:pr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02" name="Google Shape;202;p33"/>
          <p:cNvCxnSpPr>
            <a:cxnSpLocks/>
            <a:stCxn id="198" idx="2"/>
            <a:endCxn id="200" idx="0"/>
          </p:cNvCxnSpPr>
          <p:nvPr/>
        </p:nvCxnSpPr>
        <p:spPr>
          <a:xfrm>
            <a:off x="4572000" y="2850674"/>
            <a:ext cx="2616041" cy="407829"/>
          </a:xfrm>
          <a:prstGeom prst="straightConnector1">
            <a:avLst/>
          </a:pr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FD612616-4296-669E-235E-06FD1CFDFA26}"/>
              </a:ext>
            </a:extLst>
          </p:cNvPr>
          <p:cNvSpPr/>
          <p:nvPr/>
        </p:nvSpPr>
        <p:spPr>
          <a:xfrm>
            <a:off x="8407479" y="-1041321"/>
            <a:ext cx="2082642" cy="2082642"/>
          </a:xfrm>
          <a:prstGeom prst="ellipse">
            <a:avLst/>
          </a:prstGeom>
          <a:solidFill>
            <a:srgbClr val="07529D">
              <a:alpha val="10000"/>
            </a:srgbClr>
          </a:solidFill>
          <a:ln>
            <a:noFill/>
          </a:ln>
          <a:effectLst>
            <a:glow rad="1905000">
              <a:schemeClr val="accent5">
                <a:satMod val="175000"/>
                <a:alpha val="35000"/>
              </a:schemeClr>
            </a:glow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256</Words>
  <Application>Microsoft Office PowerPoint</Application>
  <PresentationFormat>Экран (16:9)</PresentationFormat>
  <Paragraphs>62</Paragraphs>
  <Slides>19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Oswald</vt:lpstr>
      <vt:lpstr>Times New Roman</vt:lpstr>
      <vt:lpstr>Courier New</vt:lpstr>
      <vt:lpstr>Calibri</vt:lpstr>
      <vt:lpstr>Simple Light</vt:lpstr>
      <vt:lpstr>Presentation</vt:lpstr>
      <vt:lpstr>Презентация PowerPoint</vt:lpstr>
      <vt:lpstr>Еңбек өтіл:</vt:lpstr>
      <vt:lpstr>«Білім. Білік. ЖИ»</vt:lpstr>
      <vt:lpstr>Білім берудегі цифрлық трансформация</vt:lpstr>
      <vt:lpstr>Технологияны қабылдау</vt:lpstr>
      <vt:lpstr>Презентация PowerPoint</vt:lpstr>
      <vt:lpstr>Презентация PowerPoint</vt:lpstr>
      <vt:lpstr>Презентация PowerPoint</vt:lpstr>
      <vt:lpstr>Инновация мәдениетін қалыптастыру</vt:lpstr>
      <vt:lpstr>Презентация PowerPoint</vt:lpstr>
      <vt:lpstr>Әлеуметтік желілер</vt:lpstr>
      <vt:lpstr>Презентация PowerPoint</vt:lpstr>
      <vt:lpstr>Жаңа ұрпаққа - жаңа ұстаз Мұғалімдердің жаңа технологияларды қолдану бойынша үздіксіз кәсіби дамуын қамтамасыз ету </vt:lpstr>
      <vt:lpstr>Презентация PowerPoint</vt:lpstr>
      <vt:lpstr>Цифрландыру дегеніміз – технологияларға қолжетімділікті арттыру ғана емес, цифрлық құралдар арқылы сауаттылықты арттыру</vt:lpstr>
      <vt:lpstr>Отандық IT өнім</vt:lpstr>
      <vt:lpstr>Презентация PowerPoint</vt:lpstr>
      <vt:lpstr>Қорыта айтқанда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baitasov.centr@gmail.com</cp:lastModifiedBy>
  <cp:revision>5</cp:revision>
  <dcterms:modified xsi:type="dcterms:W3CDTF">2024-08-14T09:38:04Z</dcterms:modified>
</cp:coreProperties>
</file>