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comments+xml" PartName="/ppt/comments/comment1.xml"/>
  <Override ContentType="application/vnd.openxmlformats-officedocument.presentationml.comments+xml" PartName="/ppt/comments/commen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binary" PartName="/ppt/metadata"/>
  <Override ContentType="application/vnd.openxmlformats-officedocument.presentationml.notesMaster+xml" PartName="/ppt/notesMasters/notesMaster1.xml"/>
  <Override ContentType="application/vnd.openxmlformats-officedocument.presentationml.commentAuthors+xml" PartName="/ppt/commentAuthors.xml"/>
  <Override ContentType="application/vnd.openxmlformats-officedocument.presentationml.presProps+xml" PartName="/ppt/presProps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</p:sldIdLst>
  <p:sldSz cy="5143500" cx="9144000"/>
  <p:notesSz cx="6858000" cy="9144000"/>
  <p:embeddedFontLst>
    <p:embeddedFont>
      <p:font typeface="Nunito"/>
      <p:regular r:id="rId21"/>
      <p:bold r:id="rId22"/>
      <p:italic r:id="rId23"/>
      <p:boldItalic r:id="rId24"/>
    </p:embeddedFont>
    <p:embeddedFont>
      <p:font typeface="Montserrat"/>
      <p:regular r:id="rId25"/>
      <p:bold r:id="rId26"/>
      <p:italic r:id="rId27"/>
      <p:boldItalic r:id="rId28"/>
    </p:embeddedFont>
    <p:embeddedFont>
      <p:font typeface="Montserrat Medium"/>
      <p:regular r:id="rId29"/>
      <p:bold r:id="rId30"/>
      <p:italic r:id="rId31"/>
      <p:boldItalic r:id="rId32"/>
    </p:embeddedFont>
    <p:embeddedFont>
      <p:font typeface="Nunito ExtraBold"/>
      <p:bold r:id="rId33"/>
      <p:boldItalic r:id="rId34"/>
    </p:embeddedFont>
    <p:embeddedFont>
      <p:font typeface="Helvetica Neue"/>
      <p:regular r:id="rId35"/>
      <p:bold r:id="rId36"/>
      <p:italic r:id="rId37"/>
      <p:boldItalic r:id="rId38"/>
    </p:embeddedFont>
    <p:embeddedFont>
      <p:font typeface="Comfortaa"/>
      <p:regular r:id="rId39"/>
      <p:bold r:id="rId40"/>
    </p:embeddedFont>
    <p:embeddedFont>
      <p:font typeface="Open Sans"/>
      <p:regular r:id="rId41"/>
      <p:bold r:id="rId42"/>
      <p:italic r:id="rId43"/>
      <p:boldItalic r:id="rId44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316">
          <p15:clr>
            <a:srgbClr val="747775"/>
          </p15:clr>
        </p15:guide>
      </p15:sldGuideLst>
    </p:ext>
    <p:ext uri="GoogleSlidesCustomDataVersion2">
      <go:slidesCustomData xmlns:go="http://customooxmlschemas.google.com/" r:id="rId45" roundtripDataSignature="AMtx7mhhHWFTC2fU43lz5HnfoyRIfvQzfA==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mAuthor clrIdx="0" id="0" initials="" lastIdx="2" name="Ainur Quanyshbekqyzy"/>
  <p:cmAuthor clrIdx="1" id="1" initials="" lastIdx="1" name="Zhansaya Aubakirova"/>
</p:cmAuthorLst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  <p:guide pos="316" orient="horz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Comfortaa-bold.fntdata"/><Relationship Id="rId20" Type="http://schemas.openxmlformats.org/officeDocument/2006/relationships/slide" Target="slides/slide14.xml"/><Relationship Id="rId42" Type="http://schemas.openxmlformats.org/officeDocument/2006/relationships/font" Target="fonts/OpenSans-bold.fntdata"/><Relationship Id="rId41" Type="http://schemas.openxmlformats.org/officeDocument/2006/relationships/font" Target="fonts/OpenSans-regular.fntdata"/><Relationship Id="rId22" Type="http://schemas.openxmlformats.org/officeDocument/2006/relationships/font" Target="fonts/Nunito-bold.fntdata"/><Relationship Id="rId44" Type="http://schemas.openxmlformats.org/officeDocument/2006/relationships/font" Target="fonts/OpenSans-boldItalic.fntdata"/><Relationship Id="rId21" Type="http://schemas.openxmlformats.org/officeDocument/2006/relationships/font" Target="fonts/Nunito-regular.fntdata"/><Relationship Id="rId43" Type="http://schemas.openxmlformats.org/officeDocument/2006/relationships/font" Target="fonts/OpenSans-italic.fntdata"/><Relationship Id="rId24" Type="http://schemas.openxmlformats.org/officeDocument/2006/relationships/font" Target="fonts/Nunito-boldItalic.fntdata"/><Relationship Id="rId23" Type="http://schemas.openxmlformats.org/officeDocument/2006/relationships/font" Target="fonts/Nunito-italic.fntdata"/><Relationship Id="rId45" Type="http://customschemas.google.com/relationships/presentationmetadata" Target="metadata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commentAuthors" Target="commentAuthors.xml"/><Relationship Id="rId9" Type="http://schemas.openxmlformats.org/officeDocument/2006/relationships/slide" Target="slides/slide3.xml"/><Relationship Id="rId26" Type="http://schemas.openxmlformats.org/officeDocument/2006/relationships/font" Target="fonts/Montserrat-bold.fntdata"/><Relationship Id="rId25" Type="http://schemas.openxmlformats.org/officeDocument/2006/relationships/font" Target="fonts/Montserrat-regular.fntdata"/><Relationship Id="rId28" Type="http://schemas.openxmlformats.org/officeDocument/2006/relationships/font" Target="fonts/Montserrat-boldItalic.fntdata"/><Relationship Id="rId27" Type="http://schemas.openxmlformats.org/officeDocument/2006/relationships/font" Target="fonts/Montserrat-italic.fntdata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29" Type="http://schemas.openxmlformats.org/officeDocument/2006/relationships/font" Target="fonts/MontserratMedium-regular.fntdata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font" Target="fonts/MontserratMedium-italic.fntdata"/><Relationship Id="rId30" Type="http://schemas.openxmlformats.org/officeDocument/2006/relationships/font" Target="fonts/MontserratMedium-bold.fntdata"/><Relationship Id="rId11" Type="http://schemas.openxmlformats.org/officeDocument/2006/relationships/slide" Target="slides/slide5.xml"/><Relationship Id="rId33" Type="http://schemas.openxmlformats.org/officeDocument/2006/relationships/font" Target="fonts/NunitoExtraBold-bold.fntdata"/><Relationship Id="rId10" Type="http://schemas.openxmlformats.org/officeDocument/2006/relationships/slide" Target="slides/slide4.xml"/><Relationship Id="rId32" Type="http://schemas.openxmlformats.org/officeDocument/2006/relationships/font" Target="fonts/MontserratMedium-boldItalic.fntdata"/><Relationship Id="rId13" Type="http://schemas.openxmlformats.org/officeDocument/2006/relationships/slide" Target="slides/slide7.xml"/><Relationship Id="rId35" Type="http://schemas.openxmlformats.org/officeDocument/2006/relationships/font" Target="fonts/HelveticaNeue-regular.fntdata"/><Relationship Id="rId12" Type="http://schemas.openxmlformats.org/officeDocument/2006/relationships/slide" Target="slides/slide6.xml"/><Relationship Id="rId34" Type="http://schemas.openxmlformats.org/officeDocument/2006/relationships/font" Target="fonts/NunitoExtraBold-boldItalic.fntdata"/><Relationship Id="rId15" Type="http://schemas.openxmlformats.org/officeDocument/2006/relationships/slide" Target="slides/slide9.xml"/><Relationship Id="rId37" Type="http://schemas.openxmlformats.org/officeDocument/2006/relationships/font" Target="fonts/HelveticaNeue-italic.fntdata"/><Relationship Id="rId14" Type="http://schemas.openxmlformats.org/officeDocument/2006/relationships/slide" Target="slides/slide8.xml"/><Relationship Id="rId36" Type="http://schemas.openxmlformats.org/officeDocument/2006/relationships/font" Target="fonts/HelveticaNeue-bold.fntdata"/><Relationship Id="rId17" Type="http://schemas.openxmlformats.org/officeDocument/2006/relationships/slide" Target="slides/slide11.xml"/><Relationship Id="rId39" Type="http://schemas.openxmlformats.org/officeDocument/2006/relationships/font" Target="fonts/Comfortaa-regular.fntdata"/><Relationship Id="rId16" Type="http://schemas.openxmlformats.org/officeDocument/2006/relationships/slide" Target="slides/slide10.xml"/><Relationship Id="rId38" Type="http://schemas.openxmlformats.org/officeDocument/2006/relationships/font" Target="fonts/HelveticaNeue-boldItalic.fntdata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comments/comment1.xml><?xml version="1.0" encoding="utf-8"?>
<p:cm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m authorId="0" idx="1" dt="2024-07-30T04:50:48.126">
    <p:pos x="212" y="589"/>
    <p:text>келіспей тұрған сияқты</p:text>
    <p:extLst>
      <p:ext uri="{C676402C-5697-4E1C-873F-D02D1690AC5C}">
        <p15:threadingInfo timeZoneBias="0"/>
      </p:ext>
      <p:ext uri="http://customooxmlschemas.google.com/">
        <go:slidesCustomData xmlns:go="http://customooxmlschemas.google.com/" commentPostId="AAABSxG4Jjg"/>
      </p:ext>
    </p:extLst>
  </p:cm>
  <p:cm authorId="1" idx="1" dt="2024-07-30T04:50:48.126">
    <p:pos x="212" y="589"/>
    <p:text>ауыстырылды</p:text>
    <p:extLst>
      <p:ext uri="{C676402C-5697-4E1C-873F-D02D1690AC5C}">
        <p15:threadingInfo timeZoneBias="0">
          <p15:parentCm authorId="0" idx="1"/>
        </p15:threadingInfo>
      </p:ext>
      <p:ext uri="http://customooxmlschemas.google.com/">
        <go:slidesCustomData xmlns:go="http://customooxmlschemas.google.com/" commentPostId="AAABS0seNpg"/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m authorId="0" idx="2" dt="2024-07-29T12:13:00.751">
    <p:pos x="6000" y="0"/>
    <p:text>Осы беттегі аударма мен диаграмманы ауыстырдым.</p:text>
    <p:extLst>
      <p:ext uri="{C676402C-5697-4E1C-873F-D02D1690AC5C}">
        <p15:threadingInfo timeZoneBias="0"/>
      </p:ext>
      <p:ext uri="http://customooxmlschemas.google.com/">
        <go:slidesCustomData xmlns:go="http://customooxmlschemas.google.com/" commentPostId="AAABSzNgk3Q"/>
      </p:ext>
    </p:extLst>
  </p:cm>
</p:cmLst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g23a78e4e75e_0_36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4" name="Google Shape;84;g23a78e4e75e_0_3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g2ef142cbfbd_0_9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8" name="Google Shape;228;g2ef142cbfbd_0_9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g2ee95a4f320_1_73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74" name="Google Shape;274;g2ee95a4f320_1_7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g2ee95a4f320_1_82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89" name="Google Shape;289;g2ee95a4f320_1_8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ru"/>
              <a:t>Чтение на каникулах 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ru"/>
              <a:t>Дома , в любое свободное время 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ru"/>
              <a:t>Библиотека для всей семьи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0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g2f25f540702_7_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02" name="Google Shape;302;g2f25f540702_7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9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g2f25f540702_7_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11" name="Google Shape;311;g2f25f540702_7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2ee95a4f320_1_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6" name="Google Shape;126;g2ee95a4f320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2ee95a4f320_1_8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8" name="Google Shape;138;g2ee95a4f320_1_8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2efe89efa3a_0_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" name="Google Shape;156;g2efe89efa3a_0_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2ee95a4f320_1_17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6" name="Google Shape;166;g2ee95a4f320_1_17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g2ee95a4f320_1_2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3" name="Google Shape;173;g2ee95a4f320_1_25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2f26eb7b95d_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" name="Google Shape;180;g2f26eb7b95d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2ee95a4f320_1_42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8" name="Google Shape;188;g2ee95a4f320_1_4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2ef142cbfbd_0_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6" name="Google Shape;206;g2ef142cbfbd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2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4.png"/><Relationship Id="rId3" Type="http://schemas.openxmlformats.org/officeDocument/2006/relationships/image" Target="../media/image4.png"/><Relationship Id="rId4" Type="http://schemas.openxmlformats.org/officeDocument/2006/relationships/image" Target="../media/image10.png"/><Relationship Id="rId5" Type="http://schemas.openxmlformats.org/officeDocument/2006/relationships/image" Target="../media/image6.png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2.png"/><Relationship Id="rId3" Type="http://schemas.openxmlformats.org/officeDocument/2006/relationships/image" Target="../media/image20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7.pn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4.png"/><Relationship Id="rId3" Type="http://schemas.openxmlformats.org/officeDocument/2006/relationships/image" Target="../media/image19.pn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6.png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0.png"/><Relationship Id="rId3" Type="http://schemas.openxmlformats.org/officeDocument/2006/relationships/image" Target="../media/image41.png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1.png"/><Relationship Id="rId3" Type="http://schemas.openxmlformats.org/officeDocument/2006/relationships/image" Target="../media/image34.png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0.png"/><Relationship Id="rId3" Type="http://schemas.openxmlformats.org/officeDocument/2006/relationships/image" Target="../media/image41.png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1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3.png"/><Relationship Id="rId3" Type="http://schemas.openxmlformats.org/officeDocument/2006/relationships/image" Target="../media/image1.png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2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7.png"/><Relationship Id="rId3" Type="http://schemas.openxmlformats.org/officeDocument/2006/relationships/image" Target="../media/image3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Relationship Id="rId3" Type="http://schemas.openxmlformats.org/officeDocument/2006/relationships/image" Target="../media/image2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5.png"/><Relationship Id="rId3" Type="http://schemas.openxmlformats.org/officeDocument/2006/relationships/image" Target="../media/image11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Relationship Id="rId3" Type="http://schemas.openxmlformats.org/officeDocument/2006/relationships/image" Target="../media/image9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6.png"/><Relationship Id="rId3" Type="http://schemas.openxmlformats.org/officeDocument/2006/relationships/image" Target="../media/image13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5.png"/><Relationship Id="rId3" Type="http://schemas.openxmlformats.org/officeDocument/2006/relationships/image" Target="../media/image18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g23a78e4e75e_0_39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Ваш макет 1">
  <p:cSld name="CUSTOM_1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Google Shape;42;g23a78e4e75e_0_39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9144000" cy="514254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1_Title Slide"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Google Shape;44;g23a78e4e75e_0_392"/>
          <p:cNvPicPr preferRelativeResize="0"/>
          <p:nvPr/>
        </p:nvPicPr>
        <p:blipFill rotWithShape="1">
          <a:blip r:embed="rId2">
            <a:alphaModFix/>
          </a:blip>
          <a:srcRect b="0" l="0" r="0" t="23123"/>
          <a:stretch/>
        </p:blipFill>
        <p:spPr>
          <a:xfrm>
            <a:off x="0" y="621901"/>
            <a:ext cx="9144003" cy="4520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45;g23a78e4e75e_0_392"/>
          <p:cNvPicPr preferRelativeResize="0"/>
          <p:nvPr/>
        </p:nvPicPr>
        <p:blipFill rotWithShape="1">
          <a:blip r:embed="rId3">
            <a:alphaModFix/>
          </a:blip>
          <a:srcRect b="68394" l="0" r="0" t="19516"/>
          <a:stretch/>
        </p:blipFill>
        <p:spPr>
          <a:xfrm>
            <a:off x="0" y="0"/>
            <a:ext cx="9144000" cy="621901"/>
          </a:xfrm>
          <a:prstGeom prst="rect">
            <a:avLst/>
          </a:prstGeom>
          <a:noFill/>
          <a:ln>
            <a:noFill/>
          </a:ln>
        </p:spPr>
      </p:pic>
      <p:sp>
        <p:nvSpPr>
          <p:cNvPr id="46" name="Google Shape;46;g23a78e4e75e_0_392"/>
          <p:cNvSpPr txBox="1"/>
          <p:nvPr/>
        </p:nvSpPr>
        <p:spPr>
          <a:xfrm>
            <a:off x="6375683" y="4698217"/>
            <a:ext cx="2719500" cy="44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ru" sz="500" u="none" cap="none" strike="noStrike"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rPr>
              <a:t>© Bilim Media Group 2011–2021</a:t>
            </a:r>
            <a:endParaRPr b="0" i="0" sz="500" u="none" cap="none" strike="noStrike">
              <a:solidFill>
                <a:srgbClr val="666666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ru" sz="500" u="none" cap="none" strike="noStrike"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rPr>
              <a:t> Все права защищены.</a:t>
            </a:r>
            <a:endParaRPr b="1" i="0" sz="500" u="none" cap="none" strike="noStrike">
              <a:solidFill>
                <a:srgbClr val="666666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47" name="Google Shape;47;g23a78e4e75e_0_39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072429" y="116098"/>
            <a:ext cx="935321" cy="375717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26666"/>
              </a:srgbClr>
            </a:outerShdw>
          </a:effectLst>
        </p:spPr>
      </p:pic>
      <p:pic>
        <p:nvPicPr>
          <p:cNvPr id="48" name="Google Shape;48;g23a78e4e75e_0_392"/>
          <p:cNvPicPr preferRelativeResize="0"/>
          <p:nvPr/>
        </p:nvPicPr>
        <p:blipFill rotWithShape="1">
          <a:blip r:embed="rId5">
            <a:alphaModFix/>
          </a:blip>
          <a:srcRect b="0" l="51827" r="0" t="0"/>
          <a:stretch/>
        </p:blipFill>
        <p:spPr>
          <a:xfrm>
            <a:off x="6730355" y="169815"/>
            <a:ext cx="566844" cy="547882"/>
          </a:xfrm>
          <a:prstGeom prst="rect">
            <a:avLst/>
          </a:prstGeom>
          <a:noFill/>
          <a:ln>
            <a:noFill/>
          </a:ln>
          <a:effectLst>
            <a:outerShdw blurRad="100013" rotWithShape="0" algn="bl" dir="4500000" dist="38100">
              <a:srgbClr val="000000">
                <a:alpha val="20000"/>
              </a:srgbClr>
            </a:outerShdw>
          </a:effectLst>
        </p:spPr>
      </p:pic>
      <p:pic>
        <p:nvPicPr>
          <p:cNvPr id="49" name="Google Shape;49;g23a78e4e75e_0_392"/>
          <p:cNvPicPr preferRelativeResize="0"/>
          <p:nvPr/>
        </p:nvPicPr>
        <p:blipFill rotWithShape="1">
          <a:blip r:embed="rId5">
            <a:alphaModFix/>
          </a:blip>
          <a:srcRect b="0" l="0" r="51827" t="0"/>
          <a:stretch/>
        </p:blipFill>
        <p:spPr>
          <a:xfrm>
            <a:off x="7408843" y="169815"/>
            <a:ext cx="566844" cy="547882"/>
          </a:xfrm>
          <a:prstGeom prst="rect">
            <a:avLst/>
          </a:prstGeom>
          <a:noFill/>
          <a:ln>
            <a:noFill/>
          </a:ln>
          <a:effectLst>
            <a:outerShdw blurRad="100013" rotWithShape="0" algn="bl" dir="4500000" dist="38100">
              <a:srgbClr val="000000">
                <a:alpha val="20000"/>
              </a:srgbClr>
            </a:outerShdw>
          </a:effectLst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 2 1 1">
  <p:cSld name="BIG_NUMBER_2_1_1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Google Shape;51;g2ee5577bf9f_1_7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9144003" cy="558103"/>
          </a:xfrm>
          <a:prstGeom prst="rect">
            <a:avLst/>
          </a:prstGeom>
          <a:noFill/>
          <a:ln>
            <a:noFill/>
          </a:ln>
        </p:spPr>
      </p:pic>
      <p:sp>
        <p:nvSpPr>
          <p:cNvPr id="52" name="Google Shape;52;g2ee5577bf9f_1_71"/>
          <p:cNvSpPr/>
          <p:nvPr/>
        </p:nvSpPr>
        <p:spPr>
          <a:xfrm>
            <a:off x="8348100" y="104725"/>
            <a:ext cx="673200" cy="673200"/>
          </a:xfrm>
          <a:prstGeom prst="ellipse">
            <a:avLst/>
          </a:prstGeom>
          <a:solidFill>
            <a:schemeClr val="lt1"/>
          </a:solidFill>
          <a:ln>
            <a:noFill/>
          </a:ln>
          <a:effectLst>
            <a:outerShdw blurRad="85725" rotWithShape="0" algn="bl" dir="5400000" dist="47625">
              <a:srgbClr val="000000">
                <a:alpha val="2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3" name="Google Shape;53;g2ee5577bf9f_1_7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360700" y="117325"/>
            <a:ext cx="647999" cy="647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 и объект">
  <p:cSld name="OBJECT_1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Google Shape;55;g23dda60f64b_0_97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6" name="Google Shape;56;g23dda60f64b_0_977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Пустой лист">
  <p:cSld name="Пустой лист"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Google Shape;58;g25f75778b3e_0_19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g25f75778b3e_0_197"/>
          <p:cNvPicPr preferRelativeResize="0"/>
          <p:nvPr/>
        </p:nvPicPr>
        <p:blipFill rotWithShape="1">
          <a:blip r:embed="rId3">
            <a:alphaModFix/>
          </a:blip>
          <a:srcRect b="0" l="0" r="52956" t="0"/>
          <a:stretch/>
        </p:blipFill>
        <p:spPr>
          <a:xfrm>
            <a:off x="8314275" y="145744"/>
            <a:ext cx="663075" cy="633187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20784"/>
              </a:srgbClr>
            </a:outerShdw>
          </a:effectLst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with title and copyright">
  <p:cSld name="TITLE_2"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Google Shape;61;g2ec34abb2c4_0_90"/>
          <p:cNvPicPr preferRelativeResize="0"/>
          <p:nvPr/>
        </p:nvPicPr>
        <p:blipFill rotWithShape="1">
          <a:blip r:embed="rId2">
            <a:alphaModFix/>
          </a:blip>
          <a:srcRect b="68394" l="0" r="0" t="19516"/>
          <a:stretch/>
        </p:blipFill>
        <p:spPr>
          <a:xfrm>
            <a:off x="0" y="0"/>
            <a:ext cx="9144000" cy="621901"/>
          </a:xfrm>
          <a:prstGeom prst="rect">
            <a:avLst/>
          </a:prstGeom>
          <a:noFill/>
          <a:ln>
            <a:noFill/>
          </a:ln>
        </p:spPr>
      </p:pic>
      <p:sp>
        <p:nvSpPr>
          <p:cNvPr id="62" name="Google Shape;62;g2ec34abb2c4_0_90" title="Title text"/>
          <p:cNvSpPr txBox="1"/>
          <p:nvPr/>
        </p:nvSpPr>
        <p:spPr>
          <a:xfrm>
            <a:off x="234375" y="0"/>
            <a:ext cx="6437400" cy="6219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49019"/>
              </a:srgbClr>
            </a:outerShdw>
          </a:effectLst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t/>
            </a:r>
            <a:endParaRPr b="1" i="0" sz="1600" u="none" cap="none" strike="noStrike">
              <a:solidFill>
                <a:srgbClr val="FFFFFF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63" name="Google Shape;63;g2ec34abb2c4_0_90"/>
          <p:cNvPicPr preferRelativeResize="0"/>
          <p:nvPr/>
        </p:nvPicPr>
        <p:blipFill rotWithShape="1">
          <a:blip r:embed="rId3">
            <a:alphaModFix/>
          </a:blip>
          <a:srcRect b="0" l="51323" r="0" t="0"/>
          <a:stretch/>
        </p:blipFill>
        <p:spPr>
          <a:xfrm>
            <a:off x="8384078" y="103115"/>
            <a:ext cx="649506" cy="621284"/>
          </a:xfrm>
          <a:prstGeom prst="rect">
            <a:avLst/>
          </a:prstGeom>
          <a:noFill/>
          <a:ln>
            <a:noFill/>
          </a:ln>
          <a:effectLst>
            <a:outerShdw blurRad="100013" rotWithShape="0" algn="bl" dir="4500000" dist="38100">
              <a:srgbClr val="000000">
                <a:alpha val="20000"/>
              </a:srgbClr>
            </a:outerShdw>
          </a:effectLst>
        </p:spPr>
      </p:pic>
      <p:sp>
        <p:nvSpPr>
          <p:cNvPr id="64" name="Google Shape;64;g2ec34abb2c4_0_90"/>
          <p:cNvSpPr txBox="1"/>
          <p:nvPr/>
        </p:nvSpPr>
        <p:spPr>
          <a:xfrm>
            <a:off x="6969522" y="18600"/>
            <a:ext cx="1499100" cy="5790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49019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ru" sz="1800" u="none" cap="none" strike="noStrike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rPr>
              <a:t>BilimLand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ru" sz="800" u="none" cap="none" strike="noStrike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rPr>
              <a:t> education ecosystem</a:t>
            </a:r>
            <a:endParaRPr b="1" i="0" sz="1900" u="none" cap="none" strike="noStrike">
              <a:solidFill>
                <a:schemeClr val="lt1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2">
  <p:cSld name="TITLE_6">
    <p:bg>
      <p:bgPr>
        <a:solidFill>
          <a:schemeClr val="lt1"/>
        </a:solidFill>
      </p:bgPr>
    </p:bg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Google Shape;66;g2ec5e7f7e76_0_99"/>
          <p:cNvPicPr preferRelativeResize="0"/>
          <p:nvPr/>
        </p:nvPicPr>
        <p:blipFill rotWithShape="1">
          <a:blip r:embed="rId2">
            <a:alphaModFix amt="22000"/>
          </a:blip>
          <a:srcRect b="0" l="80280" r="0" t="0"/>
          <a:stretch/>
        </p:blipFill>
        <p:spPr>
          <a:xfrm>
            <a:off x="7340825" y="0"/>
            <a:ext cx="1803177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Google Shape;67;g2ec5e7f7e76_0_99"/>
          <p:cNvPicPr preferRelativeResize="0"/>
          <p:nvPr/>
        </p:nvPicPr>
        <p:blipFill rotWithShape="1">
          <a:blip r:embed="rId2">
            <a:alphaModFix amt="22000"/>
          </a:blip>
          <a:srcRect b="0" l="81679" r="0" t="0"/>
          <a:stretch/>
        </p:blipFill>
        <p:spPr>
          <a:xfrm>
            <a:off x="7468925" y="0"/>
            <a:ext cx="1675075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Google Shape;68;g2ec5e7f7e76_0_9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05825" y="170475"/>
            <a:ext cx="1223925" cy="515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69;g2ec5e7f7e76_0_99"/>
          <p:cNvPicPr preferRelativeResize="0"/>
          <p:nvPr/>
        </p:nvPicPr>
        <p:blipFill rotWithShape="1">
          <a:blip r:embed="rId2">
            <a:alphaModFix/>
          </a:blip>
          <a:srcRect b="0" l="82956" r="0" t="0"/>
          <a:stretch/>
        </p:blipFill>
        <p:spPr>
          <a:xfrm>
            <a:off x="7585500" y="0"/>
            <a:ext cx="1558502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 1">
  <p:cSld name="TWO_OBJECTS_WITH_TEXT_1"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Google Shape;71;g2ec5e7f7e76_0_21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9144000" cy="5143497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g2ec5e7f7e76_0_2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487881" y="115613"/>
            <a:ext cx="540000" cy="54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4">
  <p:cSld name="TITLE_8">
    <p:bg>
      <p:bgPr>
        <a:solidFill>
          <a:schemeClr val="lt1"/>
        </a:solidFill>
      </p:bgPr>
    </p:bg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Google Shape;74;g2ec5e7f7e76_6_62"/>
          <p:cNvPicPr preferRelativeResize="0"/>
          <p:nvPr/>
        </p:nvPicPr>
        <p:blipFill rotWithShape="1">
          <a:blip r:embed="rId2">
            <a:alphaModFix amt="22000"/>
          </a:blip>
          <a:srcRect b="0" l="80280" r="0" t="0"/>
          <a:stretch/>
        </p:blipFill>
        <p:spPr>
          <a:xfrm>
            <a:off x="7340825" y="0"/>
            <a:ext cx="1803177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g2ec5e7f7e76_6_62"/>
          <p:cNvPicPr preferRelativeResize="0"/>
          <p:nvPr/>
        </p:nvPicPr>
        <p:blipFill rotWithShape="1">
          <a:blip r:embed="rId2">
            <a:alphaModFix amt="22000"/>
          </a:blip>
          <a:srcRect b="0" l="81679" r="0" t="0"/>
          <a:stretch/>
        </p:blipFill>
        <p:spPr>
          <a:xfrm>
            <a:off x="7468925" y="0"/>
            <a:ext cx="1675075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76" name="Google Shape;76;g2ec5e7f7e76_6_6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05825" y="170475"/>
            <a:ext cx="1223925" cy="515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g2ec5e7f7e76_6_62"/>
          <p:cNvPicPr preferRelativeResize="0"/>
          <p:nvPr/>
        </p:nvPicPr>
        <p:blipFill rotWithShape="1">
          <a:blip r:embed="rId2">
            <a:alphaModFix/>
          </a:blip>
          <a:srcRect b="0" l="82956" r="0" t="0"/>
          <a:stretch/>
        </p:blipFill>
        <p:spPr>
          <a:xfrm>
            <a:off x="7585500" y="0"/>
            <a:ext cx="1558502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Титульный слайд 1">
  <p:cSld name="TITLE_1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Google Shape;79;g2eca43c4b73_2_6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9144000" cy="51435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g23a78e4e75e_0_42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9144003" cy="558103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g23a78e4e75e_0_427"/>
          <p:cNvSpPr txBox="1"/>
          <p:nvPr/>
        </p:nvSpPr>
        <p:spPr>
          <a:xfrm>
            <a:off x="6969522" y="-11321"/>
            <a:ext cx="1499100" cy="5790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49019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ru" sz="1800" u="none" cap="none" strike="noStrike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rPr>
              <a:t>BilimLand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ru" sz="800" u="none" cap="none" strike="noStrike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rPr>
              <a:t> education ecosystem</a:t>
            </a:r>
            <a:endParaRPr b="1" i="0" sz="1900" u="none" cap="none" strike="noStrike">
              <a:solidFill>
                <a:schemeClr val="lt1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14" name="Google Shape;14;g23a78e4e75e_0_427"/>
          <p:cNvSpPr/>
          <p:nvPr/>
        </p:nvSpPr>
        <p:spPr>
          <a:xfrm>
            <a:off x="8348100" y="104725"/>
            <a:ext cx="673200" cy="673200"/>
          </a:xfrm>
          <a:prstGeom prst="ellipse">
            <a:avLst/>
          </a:prstGeom>
          <a:solidFill>
            <a:schemeClr val="lt1"/>
          </a:solidFill>
          <a:ln>
            <a:noFill/>
          </a:ln>
          <a:effectLst>
            <a:outerShdw blurRad="85725" rotWithShape="0" algn="bl" dir="5400000" dist="47625">
              <a:srgbClr val="000000">
                <a:alpha val="2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" name="Google Shape;15;g23a78e4e75e_0_4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360700" y="117328"/>
            <a:ext cx="647999" cy="647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 1">
  <p:cSld name="TITLE_AND_BODY_1"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Google Shape;81;g2f25f540702_15_9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oogle Shape;17;g23a78e4e75e_0_43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9144003" cy="558103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8;g23a78e4e75e_0_430"/>
          <p:cNvSpPr/>
          <p:nvPr/>
        </p:nvSpPr>
        <p:spPr>
          <a:xfrm>
            <a:off x="8348100" y="104725"/>
            <a:ext cx="673200" cy="673200"/>
          </a:xfrm>
          <a:prstGeom prst="ellipse">
            <a:avLst/>
          </a:prstGeom>
          <a:solidFill>
            <a:schemeClr val="lt1"/>
          </a:solidFill>
          <a:ln>
            <a:noFill/>
          </a:ln>
          <a:effectLst>
            <a:outerShdw blurRad="85725" rotWithShape="0" algn="bl" dir="5400000" dist="47625">
              <a:srgbClr val="000000">
                <a:alpha val="2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" name="Google Shape;19;g23a78e4e75e_0_43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360700" y="117328"/>
            <a:ext cx="647999" cy="647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 3">
  <p:cSld name="BIG_NUMBER_3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Google Shape;21;g2ee5577bf9f_1_8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9144003" cy="558103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Google Shape;22;g2ee5577bf9f_1_80"/>
          <p:cNvSpPr/>
          <p:nvPr/>
        </p:nvSpPr>
        <p:spPr>
          <a:xfrm>
            <a:off x="8348100" y="104725"/>
            <a:ext cx="673200" cy="673200"/>
          </a:xfrm>
          <a:prstGeom prst="ellipse">
            <a:avLst/>
          </a:prstGeom>
          <a:solidFill>
            <a:schemeClr val="lt1"/>
          </a:solidFill>
          <a:ln>
            <a:noFill/>
          </a:ln>
          <a:effectLst>
            <a:outerShdw blurRad="85725" rotWithShape="0" algn="bl" dir="5400000" dist="47625">
              <a:srgbClr val="000000">
                <a:alpha val="2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" name="Google Shape;23;g2ee5577bf9f_1_8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360700" y="117325"/>
            <a:ext cx="647999" cy="647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 2">
  <p:cSld name="BIG_NUMBER_2">
    <p:spTree>
      <p:nvGrpSpPr>
        <p:cNvPr id="24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Google Shape;25;g2ee5577bf9f_1_4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9144003" cy="558103"/>
          </a:xfrm>
          <a:prstGeom prst="rect">
            <a:avLst/>
          </a:prstGeom>
          <a:noFill/>
          <a:ln>
            <a:noFill/>
          </a:ln>
        </p:spPr>
      </p:pic>
      <p:sp>
        <p:nvSpPr>
          <p:cNvPr id="26" name="Google Shape;26;g2ee5577bf9f_1_43"/>
          <p:cNvSpPr/>
          <p:nvPr/>
        </p:nvSpPr>
        <p:spPr>
          <a:xfrm>
            <a:off x="7864350" y="104725"/>
            <a:ext cx="1156800" cy="6732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>
            <a:noFill/>
          </a:ln>
          <a:effectLst>
            <a:outerShdw blurRad="85725" rotWithShape="0" algn="bl" dir="5400000" dist="47625">
              <a:srgbClr val="000000">
                <a:alpha val="2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7" name="Google Shape;27;g2ee5577bf9f_1_4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958650" y="234350"/>
            <a:ext cx="983250" cy="413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 2 1">
  <p:cSld name="BIG_NUMBER_2_1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Google Shape;29;g2ee5577bf9f_1_5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9144003" cy="558103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g2ee5577bf9f_1_58"/>
          <p:cNvSpPr/>
          <p:nvPr/>
        </p:nvSpPr>
        <p:spPr>
          <a:xfrm>
            <a:off x="8348100" y="104725"/>
            <a:ext cx="673200" cy="673200"/>
          </a:xfrm>
          <a:prstGeom prst="ellipse">
            <a:avLst/>
          </a:prstGeom>
          <a:solidFill>
            <a:schemeClr val="lt1"/>
          </a:solidFill>
          <a:ln>
            <a:noFill/>
          </a:ln>
          <a:effectLst>
            <a:outerShdw blurRad="85725" rotWithShape="0" algn="bl" dir="5400000" dist="47625">
              <a:srgbClr val="000000">
                <a:alpha val="2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1" name="Google Shape;31;g2ee5577bf9f_1_5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360698" y="117324"/>
            <a:ext cx="647999" cy="647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 1">
  <p:cSld name="BIG_NUMBER_1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g23a78e4e75e_0_382"/>
          <p:cNvPicPr preferRelativeResize="0"/>
          <p:nvPr/>
        </p:nvPicPr>
        <p:blipFill rotWithShape="1">
          <a:blip r:embed="rId2">
            <a:alphaModFix/>
          </a:blip>
          <a:srcRect b="68393" l="0" r="0" t="19513"/>
          <a:stretch/>
        </p:blipFill>
        <p:spPr>
          <a:xfrm>
            <a:off x="0" y="0"/>
            <a:ext cx="9144000" cy="622299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35;g23a78e4e75e_0_382"/>
          <p:cNvSpPr/>
          <p:nvPr/>
        </p:nvSpPr>
        <p:spPr>
          <a:xfrm>
            <a:off x="8265800" y="104650"/>
            <a:ext cx="649500" cy="649500"/>
          </a:xfrm>
          <a:prstGeom prst="ellipse">
            <a:avLst/>
          </a:prstGeom>
          <a:solidFill>
            <a:schemeClr val="lt1"/>
          </a:solidFill>
          <a:ln>
            <a:noFill/>
          </a:ln>
          <a:effectLst>
            <a:outerShdw blurRad="63500" dir="5400000" dist="19050">
              <a:srgbClr val="808080">
                <a:alpha val="17254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6" name="Google Shape;36;g23a78e4e75e_0_382"/>
          <p:cNvPicPr preferRelativeResize="0"/>
          <p:nvPr/>
        </p:nvPicPr>
        <p:blipFill rotWithShape="1">
          <a:blip r:embed="rId3">
            <a:alphaModFix/>
          </a:blip>
          <a:srcRect b="-14137" l="-14150" r="-14137" t="-14150"/>
          <a:stretch/>
        </p:blipFill>
        <p:spPr>
          <a:xfrm>
            <a:off x="8210774" y="50449"/>
            <a:ext cx="758950" cy="757900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g23a78e4e75e_0_382"/>
          <p:cNvSpPr txBox="1"/>
          <p:nvPr/>
        </p:nvSpPr>
        <p:spPr>
          <a:xfrm>
            <a:off x="6851177" y="-5"/>
            <a:ext cx="1890600" cy="5844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4549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0" lang="ru" sz="1800" u="none" cap="none" strike="noStrike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rPr>
              <a:t>BilimLand</a:t>
            </a:r>
            <a:endParaRPr b="1" i="0" sz="1800" u="none" cap="none" strike="noStrike">
              <a:solidFill>
                <a:schemeClr val="lt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ru" sz="900" u="none" cap="none" strike="noStrike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rPr>
              <a:t>экожүйесі</a:t>
            </a:r>
            <a:endParaRPr b="1" i="0" sz="2000" u="none" cap="none" strike="noStrike">
              <a:solidFill>
                <a:schemeClr val="lt1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1">
  <p:cSld name="TITLE_5">
    <p:bg>
      <p:bgPr>
        <a:solidFill>
          <a:srgbClr val="FFFFFF"/>
        </a:solidFill>
      </p:bgPr>
    </p:bg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Google Shape;39;g23a78e4e75e_0_387"/>
          <p:cNvPicPr preferRelativeResize="0"/>
          <p:nvPr/>
        </p:nvPicPr>
        <p:blipFill rotWithShape="1">
          <a:blip r:embed="rId2">
            <a:alphaModFix/>
          </a:blip>
          <a:srcRect b="3873" l="0" r="0" t="0"/>
          <a:stretch/>
        </p:blipFill>
        <p:spPr>
          <a:xfrm>
            <a:off x="0" y="0"/>
            <a:ext cx="9144000" cy="5168449"/>
          </a:xfrm>
          <a:prstGeom prst="rect">
            <a:avLst/>
          </a:prstGeom>
          <a:noFill/>
          <a:ln>
            <a:noFill/>
          </a:ln>
        </p:spPr>
      </p:pic>
      <p:pic>
        <p:nvPicPr>
          <p:cNvPr id="40" name="Google Shape;40;g23a78e4e75e_0_38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203663" y="188629"/>
            <a:ext cx="736675" cy="65195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10980"/>
              </a:srgbClr>
            </a:outerShdw>
          </a:effectLst>
        </p:spPr>
      </p:pic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21" Type="http://schemas.openxmlformats.org/officeDocument/2006/relationships/theme" Target="../theme/theme2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5.xml"/><Relationship Id="rId19" Type="http://schemas.openxmlformats.org/officeDocument/2006/relationships/slideLayout" Target="../slideLayouts/slideLayout19.xml"/><Relationship Id="rId6" Type="http://schemas.openxmlformats.org/officeDocument/2006/relationships/slideLayout" Target="../slideLayouts/slideLayout6.xml"/><Relationship Id="rId18" Type="http://schemas.openxmlformats.org/officeDocument/2006/relationships/slideLayout" Target="../slideLayouts/slideLayout18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g23a78e4e75e_0_37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" name="Google Shape;7;g23a78e4e75e_0_37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" name="Google Shape;8;g23a78e4e75e_0_37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0" Type="http://schemas.openxmlformats.org/officeDocument/2006/relationships/image" Target="../media/image37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1.png"/><Relationship Id="rId4" Type="http://schemas.openxmlformats.org/officeDocument/2006/relationships/image" Target="../media/image2.png"/><Relationship Id="rId9" Type="http://schemas.openxmlformats.org/officeDocument/2006/relationships/image" Target="../media/image38.png"/><Relationship Id="rId5" Type="http://schemas.openxmlformats.org/officeDocument/2006/relationships/image" Target="../media/image9.png"/><Relationship Id="rId6" Type="http://schemas.openxmlformats.org/officeDocument/2006/relationships/image" Target="../media/image36.png"/><Relationship Id="rId7" Type="http://schemas.openxmlformats.org/officeDocument/2006/relationships/image" Target="../media/image1.png"/><Relationship Id="rId8" Type="http://schemas.openxmlformats.org/officeDocument/2006/relationships/image" Target="../media/image3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0.xml"/><Relationship Id="rId3" Type="http://schemas.openxmlformats.org/officeDocument/2006/relationships/comments" Target="../comments/comment2.xml"/><Relationship Id="rId4" Type="http://schemas.openxmlformats.org/officeDocument/2006/relationships/hyperlink" Target="https://taldau.edu.kz/ru/o-nas" TargetMode="Externa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72.jpg"/><Relationship Id="rId4" Type="http://schemas.openxmlformats.org/officeDocument/2006/relationships/image" Target="../media/image54.jpg"/><Relationship Id="rId9" Type="http://schemas.openxmlformats.org/officeDocument/2006/relationships/image" Target="../media/image68.jpg"/><Relationship Id="rId5" Type="http://schemas.openxmlformats.org/officeDocument/2006/relationships/image" Target="../media/image61.png"/><Relationship Id="rId6" Type="http://schemas.openxmlformats.org/officeDocument/2006/relationships/image" Target="../media/image67.jpg"/><Relationship Id="rId7" Type="http://schemas.openxmlformats.org/officeDocument/2006/relationships/image" Target="../media/image57.png"/><Relationship Id="rId8" Type="http://schemas.openxmlformats.org/officeDocument/2006/relationships/image" Target="../media/image56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3.xml"/><Relationship Id="rId3" Type="http://schemas.openxmlformats.org/officeDocument/2006/relationships/hyperlink" Target="https://bilimustaz.kz/catalog/courses/" TargetMode="External"/><Relationship Id="rId4" Type="http://schemas.openxmlformats.org/officeDocument/2006/relationships/hyperlink" Target="https://bilimustaz.kz/catalog/courses/" TargetMode="External"/><Relationship Id="rId5" Type="http://schemas.openxmlformats.org/officeDocument/2006/relationships/hyperlink" Target="https://bilimustaz.kz/catalog/courses/" TargetMode="External"/><Relationship Id="rId6" Type="http://schemas.openxmlformats.org/officeDocument/2006/relationships/hyperlink" Target="https://bilimustaz.kz/catalog/courses/" TargetMode="External"/><Relationship Id="rId7" Type="http://schemas.openxmlformats.org/officeDocument/2006/relationships/hyperlink" Target="https://bilimustaz.kz/catalog/courses/" TargetMode="External"/><Relationship Id="rId8" Type="http://schemas.openxmlformats.org/officeDocument/2006/relationships/image" Target="../media/image60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64.png"/><Relationship Id="rId4" Type="http://schemas.openxmlformats.org/officeDocument/2006/relationships/image" Target="../media/image66.png"/><Relationship Id="rId5" Type="http://schemas.openxmlformats.org/officeDocument/2006/relationships/image" Target="../media/image63.png"/><Relationship Id="rId6" Type="http://schemas.openxmlformats.org/officeDocument/2006/relationships/image" Target="../media/image70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hyperlink" Target="https://akorda.kz/kz/memleket-basshysy-respublikalyk-pedagogter-sezine-katysty-595143" TargetMode="External"/><Relationship Id="rId4" Type="http://schemas.openxmlformats.org/officeDocument/2006/relationships/hyperlink" Target="https://akorda.kz/kz/memleket-basshysy-respublikalyk-pedagogter-sezine-katysty-595143" TargetMode="External"/><Relationship Id="rId5" Type="http://schemas.openxmlformats.org/officeDocument/2006/relationships/image" Target="../media/image45.png"/><Relationship Id="rId6" Type="http://schemas.openxmlformats.org/officeDocument/2006/relationships/image" Target="../media/image40.png"/><Relationship Id="rId7" Type="http://schemas.openxmlformats.org/officeDocument/2006/relationships/image" Target="../media/image58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71.png"/><Relationship Id="rId4" Type="http://schemas.openxmlformats.org/officeDocument/2006/relationships/image" Target="../media/image47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3.png"/><Relationship Id="rId4" Type="http://schemas.openxmlformats.org/officeDocument/2006/relationships/image" Target="../media/image59.png"/><Relationship Id="rId5" Type="http://schemas.openxmlformats.org/officeDocument/2006/relationships/image" Target="../media/image50.png"/><Relationship Id="rId6" Type="http://schemas.openxmlformats.org/officeDocument/2006/relationships/image" Target="../media/image42.png"/><Relationship Id="rId7" Type="http://schemas.openxmlformats.org/officeDocument/2006/relationships/image" Target="../media/image73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65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44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comments" Target="../comments/comment1.xml"/><Relationship Id="rId4" Type="http://schemas.openxmlformats.org/officeDocument/2006/relationships/image" Target="../media/image46.png"/><Relationship Id="rId5" Type="http://schemas.openxmlformats.org/officeDocument/2006/relationships/image" Target="../media/image55.png"/><Relationship Id="rId6" Type="http://schemas.openxmlformats.org/officeDocument/2006/relationships/image" Target="../media/image48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8.xml"/><Relationship Id="rId3" Type="http://schemas.openxmlformats.org/officeDocument/2006/relationships/hyperlink" Target="mailto:bilimcenter@bilimland.com" TargetMode="External"/><Relationship Id="rId4" Type="http://schemas.openxmlformats.org/officeDocument/2006/relationships/image" Target="../media/image49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53.jpg"/><Relationship Id="rId4" Type="http://schemas.openxmlformats.org/officeDocument/2006/relationships/image" Target="../media/image69.jpg"/><Relationship Id="rId5" Type="http://schemas.openxmlformats.org/officeDocument/2006/relationships/image" Target="../media/image74.jpg"/><Relationship Id="rId6" Type="http://schemas.openxmlformats.org/officeDocument/2006/relationships/image" Target="../media/image75.jpg"/><Relationship Id="rId7" Type="http://schemas.openxmlformats.org/officeDocument/2006/relationships/image" Target="../media/image62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23a78e4e75e_0_360"/>
          <p:cNvSpPr/>
          <p:nvPr/>
        </p:nvSpPr>
        <p:spPr>
          <a:xfrm>
            <a:off x="0" y="3304350"/>
            <a:ext cx="9144000" cy="1839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" name="Google Shape;87;g23a78e4e75e_0_360"/>
          <p:cNvSpPr/>
          <p:nvPr/>
        </p:nvSpPr>
        <p:spPr>
          <a:xfrm>
            <a:off x="3512800" y="2959950"/>
            <a:ext cx="3353100" cy="791100"/>
          </a:xfrm>
          <a:prstGeom prst="roundRect">
            <a:avLst>
              <a:gd fmla="val 16667" name="adj"/>
            </a:avLst>
          </a:prstGeom>
          <a:solidFill>
            <a:srgbClr val="0AAAAD"/>
          </a:solidFill>
          <a:ln>
            <a:noFill/>
          </a:ln>
          <a:effectLst>
            <a:outerShdw blurRad="142875" rotWithShape="0" algn="bl" dir="5400000" dist="47625">
              <a:srgbClr val="000000">
                <a:alpha val="35686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lang="ru" sz="1500">
                <a:solidFill>
                  <a:schemeClr val="lt1"/>
                </a:solidFill>
              </a:rPr>
              <a:t>Оқушылардың функциональдық сауаттылығы</a:t>
            </a:r>
            <a:endParaRPr b="1" i="0" sz="15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" name="Google Shape;88;g23a78e4e75e_0_360"/>
          <p:cNvSpPr/>
          <p:nvPr/>
        </p:nvSpPr>
        <p:spPr>
          <a:xfrm>
            <a:off x="2761000" y="2670538"/>
            <a:ext cx="961500" cy="961500"/>
          </a:xfrm>
          <a:prstGeom prst="ellipse">
            <a:avLst/>
          </a:prstGeom>
          <a:solidFill>
            <a:srgbClr val="0AAAAD"/>
          </a:solidFill>
          <a:ln>
            <a:noFill/>
          </a:ln>
          <a:effectLst>
            <a:outerShdw blurRad="57150" rotWithShape="0" algn="bl" dir="5400000" dist="66675">
              <a:srgbClr val="000000">
                <a:alpha val="22745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" name="Google Shape;89;g23a78e4e75e_0_360"/>
          <p:cNvSpPr/>
          <p:nvPr/>
        </p:nvSpPr>
        <p:spPr>
          <a:xfrm>
            <a:off x="5496275" y="1713888"/>
            <a:ext cx="3281400" cy="791100"/>
          </a:xfrm>
          <a:prstGeom prst="roundRect">
            <a:avLst>
              <a:gd fmla="val 16667" name="adj"/>
            </a:avLst>
          </a:prstGeom>
          <a:solidFill>
            <a:srgbClr val="EB5D5B"/>
          </a:solidFill>
          <a:ln>
            <a:noFill/>
          </a:ln>
          <a:effectLst>
            <a:outerShdw blurRad="142875" rotWithShape="0" algn="bl" dir="5400000" dist="47625">
              <a:srgbClr val="000000">
                <a:alpha val="35686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lang="ru" sz="1500">
                <a:solidFill>
                  <a:schemeClr val="lt1"/>
                </a:solidFill>
              </a:rPr>
              <a:t>Педагогтердің біліктігін арттыру</a:t>
            </a:r>
            <a:endParaRPr b="1" i="0" sz="15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" name="Google Shape;90;g23a78e4e75e_0_360"/>
          <p:cNvSpPr/>
          <p:nvPr/>
        </p:nvSpPr>
        <p:spPr>
          <a:xfrm>
            <a:off x="1213125" y="1713900"/>
            <a:ext cx="3281400" cy="791100"/>
          </a:xfrm>
          <a:prstGeom prst="roundRect">
            <a:avLst>
              <a:gd fmla="val 16667" name="adj"/>
            </a:avLst>
          </a:prstGeom>
          <a:solidFill>
            <a:srgbClr val="FF974E"/>
          </a:solidFill>
          <a:ln>
            <a:noFill/>
          </a:ln>
          <a:effectLst>
            <a:outerShdw blurRad="157163" rotWithShape="0" algn="bl" dir="5400000" dist="85725">
              <a:srgbClr val="000000">
                <a:alpha val="15686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lang="ru" sz="1500">
                <a:solidFill>
                  <a:schemeClr val="lt1"/>
                </a:solidFill>
              </a:rPr>
              <a:t>Оқушылардың оқу сауаттылығы</a:t>
            </a:r>
            <a:endParaRPr b="1" i="0" sz="15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" name="Google Shape;91;g23a78e4e75e_0_360"/>
          <p:cNvSpPr/>
          <p:nvPr/>
        </p:nvSpPr>
        <p:spPr>
          <a:xfrm>
            <a:off x="4708600" y="1484000"/>
            <a:ext cx="961500" cy="961500"/>
          </a:xfrm>
          <a:prstGeom prst="ellipse">
            <a:avLst/>
          </a:prstGeom>
          <a:solidFill>
            <a:srgbClr val="EB5D5B"/>
          </a:solidFill>
          <a:ln>
            <a:noFill/>
          </a:ln>
          <a:effectLst>
            <a:outerShdw blurRad="57150" rotWithShape="0" algn="bl" dir="5400000" dist="66675">
              <a:srgbClr val="000000">
                <a:alpha val="22745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" name="Google Shape;92;g23a78e4e75e_0_360"/>
          <p:cNvSpPr/>
          <p:nvPr/>
        </p:nvSpPr>
        <p:spPr>
          <a:xfrm>
            <a:off x="548275" y="1484000"/>
            <a:ext cx="961500" cy="961500"/>
          </a:xfrm>
          <a:prstGeom prst="ellipse">
            <a:avLst/>
          </a:prstGeom>
          <a:solidFill>
            <a:srgbClr val="FF974E"/>
          </a:solidFill>
          <a:ln>
            <a:noFill/>
          </a:ln>
          <a:effectLst>
            <a:outerShdw blurRad="57150" rotWithShape="0" algn="bl" dir="5400000" dist="66675">
              <a:srgbClr val="000000">
                <a:alpha val="22745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" name="Google Shape;93;g23a78e4e75e_0_360"/>
          <p:cNvSpPr/>
          <p:nvPr/>
        </p:nvSpPr>
        <p:spPr>
          <a:xfrm>
            <a:off x="548263" y="297450"/>
            <a:ext cx="961500" cy="961500"/>
          </a:xfrm>
          <a:prstGeom prst="ellipse">
            <a:avLst/>
          </a:prstGeom>
          <a:solidFill>
            <a:srgbClr val="15B267"/>
          </a:solidFill>
          <a:ln>
            <a:noFill/>
          </a:ln>
          <a:effectLst>
            <a:outerShdw blurRad="57150" rotWithShape="0" algn="bl" dir="5400000" dist="66675">
              <a:srgbClr val="000000">
                <a:alpha val="22745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" name="Google Shape;94;g23a78e4e75e_0_360"/>
          <p:cNvSpPr/>
          <p:nvPr/>
        </p:nvSpPr>
        <p:spPr>
          <a:xfrm>
            <a:off x="2820388" y="2729950"/>
            <a:ext cx="842700" cy="842700"/>
          </a:xfrm>
          <a:prstGeom prst="ellipse">
            <a:avLst/>
          </a:prstGeom>
          <a:solidFill>
            <a:schemeClr val="lt1"/>
          </a:solidFill>
          <a:ln>
            <a:noFill/>
          </a:ln>
          <a:effectLst>
            <a:outerShdw blurRad="57150" rotWithShape="0" algn="bl" dir="5400000" dist="66675">
              <a:srgbClr val="000000">
                <a:alpha val="22745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" name="Google Shape;95;g23a78e4e75e_0_360"/>
          <p:cNvSpPr/>
          <p:nvPr/>
        </p:nvSpPr>
        <p:spPr>
          <a:xfrm>
            <a:off x="607675" y="1619588"/>
            <a:ext cx="842700" cy="842700"/>
          </a:xfrm>
          <a:prstGeom prst="ellipse">
            <a:avLst/>
          </a:prstGeom>
          <a:solidFill>
            <a:schemeClr val="lt1"/>
          </a:solidFill>
          <a:ln>
            <a:noFill/>
          </a:ln>
          <a:effectLst>
            <a:outerShdw blurRad="171450" rotWithShape="0" algn="bl" dir="5400000" dist="66675">
              <a:srgbClr val="000000">
                <a:alpha val="22745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" name="Google Shape;96;g23a78e4e75e_0_360"/>
          <p:cNvSpPr/>
          <p:nvPr/>
        </p:nvSpPr>
        <p:spPr>
          <a:xfrm>
            <a:off x="4768000" y="1543388"/>
            <a:ext cx="842700" cy="842700"/>
          </a:xfrm>
          <a:prstGeom prst="ellipse">
            <a:avLst/>
          </a:prstGeom>
          <a:solidFill>
            <a:schemeClr val="lt1"/>
          </a:solidFill>
          <a:ln>
            <a:noFill/>
          </a:ln>
          <a:effectLst>
            <a:outerShdw blurRad="57150" rotWithShape="0" algn="bl" dir="5400000" dist="66675">
              <a:srgbClr val="000000">
                <a:alpha val="22745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7" name="Google Shape;97;g23a78e4e75e_0_360"/>
          <p:cNvSpPr txBox="1"/>
          <p:nvPr/>
        </p:nvSpPr>
        <p:spPr>
          <a:xfrm>
            <a:off x="1092900" y="3853013"/>
            <a:ext cx="6958200" cy="9891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57150">
              <a:srgbClr val="000000">
                <a:alpha val="7843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lang="ru" sz="2400">
                <a:solidFill>
                  <a:schemeClr val="dk1"/>
                </a:solidFill>
              </a:rPr>
              <a:t>БІЛІМ БЕРУДІҢ БІРТҰТАС ЭКОЖҮЙЕСІНІҢ МОДЕЛІ</a:t>
            </a:r>
            <a:endParaRPr b="1" i="0" sz="2400" u="none" cap="none" strike="noStrike">
              <a:solidFill>
                <a:schemeClr val="dk1"/>
              </a:solidFill>
            </a:endParaRPr>
          </a:p>
        </p:txBody>
      </p:sp>
      <p:pic>
        <p:nvPicPr>
          <p:cNvPr id="98" name="Google Shape;98;g23a78e4e75e_0_36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23925" y="1912488"/>
            <a:ext cx="610199" cy="256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g23a78e4e75e_0_36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854288" y="2763825"/>
            <a:ext cx="774900" cy="774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g23a78e4e75e_0_36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801900" y="1577287"/>
            <a:ext cx="774900" cy="774901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Google Shape;101;g23a78e4e75e_0_360"/>
          <p:cNvSpPr/>
          <p:nvPr/>
        </p:nvSpPr>
        <p:spPr>
          <a:xfrm>
            <a:off x="607613" y="356813"/>
            <a:ext cx="842700" cy="842700"/>
          </a:xfrm>
          <a:prstGeom prst="ellipse">
            <a:avLst/>
          </a:prstGeom>
          <a:solidFill>
            <a:schemeClr val="lt1"/>
          </a:solidFill>
          <a:ln>
            <a:noFill/>
          </a:ln>
          <a:effectLst>
            <a:outerShdw blurRad="57150" rotWithShape="0" algn="bl" dir="5400000" dist="66675">
              <a:srgbClr val="000000">
                <a:alpha val="22745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" name="Google Shape;102;g23a78e4e75e_0_360"/>
          <p:cNvSpPr txBox="1"/>
          <p:nvPr/>
        </p:nvSpPr>
        <p:spPr>
          <a:xfrm>
            <a:off x="1596575" y="382525"/>
            <a:ext cx="1720500" cy="7221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28575">
              <a:srgbClr val="000000">
                <a:alpha val="34901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">
                <a:solidFill>
                  <a:schemeClr val="lt1"/>
                </a:solidFill>
              </a:rPr>
              <a:t>1-11 сыныптарға арналған </a:t>
            </a:r>
            <a:r>
              <a:rPr b="1" lang="ru">
                <a:solidFill>
                  <a:schemeClr val="lt1"/>
                </a:solidFill>
              </a:rPr>
              <a:t>ЦБР</a:t>
            </a:r>
            <a:r>
              <a:rPr b="1" i="0" lang="ru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:  </a:t>
            </a:r>
            <a:endParaRPr b="0" i="0" sz="1700" u="none" cap="none" strike="noStrike">
              <a:solidFill>
                <a:schemeClr val="lt1"/>
              </a:solidFill>
              <a:highlight>
                <a:srgbClr val="666666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03" name="Google Shape;103;g23a78e4e75e_0_360"/>
          <p:cNvGrpSpPr/>
          <p:nvPr/>
        </p:nvGrpSpPr>
        <p:grpSpPr>
          <a:xfrm>
            <a:off x="3419913" y="297450"/>
            <a:ext cx="961500" cy="961500"/>
            <a:chOff x="3090788" y="297450"/>
            <a:chExt cx="961500" cy="961500"/>
          </a:xfrm>
        </p:grpSpPr>
        <p:sp>
          <p:nvSpPr>
            <p:cNvPr id="104" name="Google Shape;104;g23a78e4e75e_0_360"/>
            <p:cNvSpPr/>
            <p:nvPr/>
          </p:nvSpPr>
          <p:spPr>
            <a:xfrm>
              <a:off x="3090788" y="297450"/>
              <a:ext cx="961500" cy="961500"/>
            </a:xfrm>
            <a:prstGeom prst="ellipse">
              <a:avLst/>
            </a:prstGeom>
            <a:solidFill>
              <a:srgbClr val="15B267"/>
            </a:solidFill>
            <a:ln>
              <a:noFill/>
            </a:ln>
            <a:effectLst>
              <a:outerShdw blurRad="57150" rotWithShape="0" algn="bl" dir="5400000" dist="66675">
                <a:srgbClr val="000000">
                  <a:alpha val="22745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" name="Google Shape;105;g23a78e4e75e_0_360"/>
            <p:cNvSpPr/>
            <p:nvPr/>
          </p:nvSpPr>
          <p:spPr>
            <a:xfrm>
              <a:off x="3150138" y="356813"/>
              <a:ext cx="842700" cy="8427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  <a:effectLst>
              <a:outerShdw blurRad="57150" rotWithShape="0" algn="bl" dir="5400000" dist="66675">
                <a:srgbClr val="000000">
                  <a:alpha val="22745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06" name="Google Shape;106;g23a78e4e75e_0_360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3173738" y="380400"/>
              <a:ext cx="795600" cy="79560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07" name="Google Shape;107;g23a78e4e75e_0_360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636149" y="382524"/>
            <a:ext cx="795600" cy="7956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8" name="Google Shape;108;g23a78e4e75e_0_360"/>
          <p:cNvGrpSpPr/>
          <p:nvPr/>
        </p:nvGrpSpPr>
        <p:grpSpPr>
          <a:xfrm>
            <a:off x="4513300" y="297450"/>
            <a:ext cx="961500" cy="961500"/>
            <a:chOff x="4187913" y="297450"/>
            <a:chExt cx="961500" cy="961500"/>
          </a:xfrm>
        </p:grpSpPr>
        <p:sp>
          <p:nvSpPr>
            <p:cNvPr id="109" name="Google Shape;109;g23a78e4e75e_0_360"/>
            <p:cNvSpPr/>
            <p:nvPr/>
          </p:nvSpPr>
          <p:spPr>
            <a:xfrm>
              <a:off x="4187913" y="297450"/>
              <a:ext cx="961500" cy="961500"/>
            </a:xfrm>
            <a:prstGeom prst="ellipse">
              <a:avLst/>
            </a:prstGeom>
            <a:solidFill>
              <a:srgbClr val="E61661"/>
            </a:solidFill>
            <a:ln>
              <a:noFill/>
            </a:ln>
            <a:effectLst>
              <a:outerShdw blurRad="57150" rotWithShape="0" algn="bl" dir="5400000" dist="66675">
                <a:srgbClr val="000000">
                  <a:alpha val="22745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" name="Google Shape;110;g23a78e4e75e_0_360"/>
            <p:cNvSpPr/>
            <p:nvPr/>
          </p:nvSpPr>
          <p:spPr>
            <a:xfrm>
              <a:off x="4247263" y="356813"/>
              <a:ext cx="842700" cy="8427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  <a:effectLst>
              <a:outerShdw blurRad="57150" rotWithShape="0" algn="bl" dir="5400000" dist="66675">
                <a:srgbClr val="000000">
                  <a:alpha val="22745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11" name="Google Shape;111;g23a78e4e75e_0_360"/>
            <p:cNvPicPr preferRelativeResize="0"/>
            <p:nvPr/>
          </p:nvPicPr>
          <p:blipFill rotWithShape="1">
            <a:blip r:embed="rId8">
              <a:alphaModFix/>
            </a:blip>
            <a:srcRect b="0" l="0" r="0" t="0"/>
            <a:stretch/>
          </p:blipFill>
          <p:spPr>
            <a:xfrm>
              <a:off x="4270813" y="377537"/>
              <a:ext cx="795600" cy="7956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12" name="Google Shape;112;g23a78e4e75e_0_360"/>
          <p:cNvGrpSpPr/>
          <p:nvPr/>
        </p:nvGrpSpPr>
        <p:grpSpPr>
          <a:xfrm>
            <a:off x="5606688" y="297450"/>
            <a:ext cx="961500" cy="961500"/>
            <a:chOff x="5285038" y="297450"/>
            <a:chExt cx="961500" cy="961500"/>
          </a:xfrm>
        </p:grpSpPr>
        <p:sp>
          <p:nvSpPr>
            <p:cNvPr id="113" name="Google Shape;113;g23a78e4e75e_0_360"/>
            <p:cNvSpPr/>
            <p:nvPr/>
          </p:nvSpPr>
          <p:spPr>
            <a:xfrm>
              <a:off x="5285038" y="297450"/>
              <a:ext cx="961500" cy="961500"/>
            </a:xfrm>
            <a:prstGeom prst="ellipse">
              <a:avLst/>
            </a:prstGeom>
            <a:solidFill>
              <a:srgbClr val="15B267"/>
            </a:solidFill>
            <a:ln>
              <a:noFill/>
            </a:ln>
            <a:effectLst>
              <a:outerShdw blurRad="57150" rotWithShape="0" algn="bl" dir="5400000" dist="66675">
                <a:srgbClr val="000000">
                  <a:alpha val="22745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" name="Google Shape;114;g23a78e4e75e_0_360"/>
            <p:cNvSpPr/>
            <p:nvPr/>
          </p:nvSpPr>
          <p:spPr>
            <a:xfrm>
              <a:off x="5344388" y="356813"/>
              <a:ext cx="842700" cy="8427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  <a:effectLst>
              <a:outerShdw blurRad="57150" rotWithShape="0" algn="bl" dir="5400000" dist="66675">
                <a:srgbClr val="000000">
                  <a:alpha val="22745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15" name="Google Shape;115;g23a78e4e75e_0_360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5367988" y="382524"/>
              <a:ext cx="795600" cy="7956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16" name="Google Shape;116;g23a78e4e75e_0_360"/>
          <p:cNvGrpSpPr/>
          <p:nvPr/>
        </p:nvGrpSpPr>
        <p:grpSpPr>
          <a:xfrm>
            <a:off x="6700075" y="297450"/>
            <a:ext cx="961500" cy="961500"/>
            <a:chOff x="6382163" y="297450"/>
            <a:chExt cx="961500" cy="961500"/>
          </a:xfrm>
        </p:grpSpPr>
        <p:sp>
          <p:nvSpPr>
            <p:cNvPr id="117" name="Google Shape;117;g23a78e4e75e_0_360"/>
            <p:cNvSpPr/>
            <p:nvPr/>
          </p:nvSpPr>
          <p:spPr>
            <a:xfrm>
              <a:off x="6382163" y="297450"/>
              <a:ext cx="961500" cy="961500"/>
            </a:xfrm>
            <a:prstGeom prst="ellipse">
              <a:avLst/>
            </a:prstGeom>
            <a:solidFill>
              <a:srgbClr val="2DAAFC"/>
            </a:solidFill>
            <a:ln>
              <a:noFill/>
            </a:ln>
            <a:effectLst>
              <a:outerShdw blurRad="57150" rotWithShape="0" algn="bl" dir="5400000" dist="66675">
                <a:srgbClr val="000000">
                  <a:alpha val="22745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" name="Google Shape;118;g23a78e4e75e_0_360"/>
            <p:cNvSpPr/>
            <p:nvPr/>
          </p:nvSpPr>
          <p:spPr>
            <a:xfrm>
              <a:off x="6441513" y="356813"/>
              <a:ext cx="842700" cy="8427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  <a:effectLst>
              <a:outerShdw blurRad="57150" rotWithShape="0" algn="bl" dir="5400000" dist="66675">
                <a:srgbClr val="000000">
                  <a:alpha val="22745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19" name="Google Shape;119;g23a78e4e75e_0_360"/>
            <p:cNvPicPr preferRelativeResize="0"/>
            <p:nvPr/>
          </p:nvPicPr>
          <p:blipFill rotWithShape="1">
            <a:blip r:embed="rId9">
              <a:alphaModFix/>
            </a:blip>
            <a:srcRect b="0" l="0" r="0" t="0"/>
            <a:stretch/>
          </p:blipFill>
          <p:spPr>
            <a:xfrm>
              <a:off x="6465163" y="382525"/>
              <a:ext cx="795600" cy="7956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20" name="Google Shape;120;g23a78e4e75e_0_360"/>
          <p:cNvGrpSpPr/>
          <p:nvPr/>
        </p:nvGrpSpPr>
        <p:grpSpPr>
          <a:xfrm>
            <a:off x="7793463" y="297450"/>
            <a:ext cx="961500" cy="961500"/>
            <a:chOff x="7479288" y="297450"/>
            <a:chExt cx="961500" cy="961500"/>
          </a:xfrm>
        </p:grpSpPr>
        <p:sp>
          <p:nvSpPr>
            <p:cNvPr id="121" name="Google Shape;121;g23a78e4e75e_0_360"/>
            <p:cNvSpPr/>
            <p:nvPr/>
          </p:nvSpPr>
          <p:spPr>
            <a:xfrm>
              <a:off x="7479288" y="297450"/>
              <a:ext cx="961500" cy="961500"/>
            </a:xfrm>
            <a:prstGeom prst="ellipse">
              <a:avLst/>
            </a:prstGeom>
            <a:solidFill>
              <a:srgbClr val="EF8600"/>
            </a:solidFill>
            <a:ln>
              <a:noFill/>
            </a:ln>
            <a:effectLst>
              <a:outerShdw blurRad="57150" rotWithShape="0" algn="bl" dir="5400000" dist="66675">
                <a:srgbClr val="000000">
                  <a:alpha val="22745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" name="Google Shape;122;g23a78e4e75e_0_360"/>
            <p:cNvSpPr/>
            <p:nvPr/>
          </p:nvSpPr>
          <p:spPr>
            <a:xfrm>
              <a:off x="7538638" y="356813"/>
              <a:ext cx="842700" cy="8427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  <a:effectLst>
              <a:outerShdw blurRad="57150" rotWithShape="0" algn="bl" dir="5400000" dist="66675">
                <a:srgbClr val="000000">
                  <a:alpha val="22745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23" name="Google Shape;123;g23a78e4e75e_0_360"/>
            <p:cNvPicPr preferRelativeResize="0"/>
            <p:nvPr/>
          </p:nvPicPr>
          <p:blipFill rotWithShape="1">
            <a:blip r:embed="rId10">
              <a:alphaModFix/>
            </a:blip>
            <a:srcRect b="0" l="0" r="0" t="0"/>
            <a:stretch/>
          </p:blipFill>
          <p:spPr>
            <a:xfrm>
              <a:off x="7562238" y="377525"/>
              <a:ext cx="795600" cy="79560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2ef142cbfbd_0_96"/>
          <p:cNvSpPr txBox="1"/>
          <p:nvPr/>
        </p:nvSpPr>
        <p:spPr>
          <a:xfrm>
            <a:off x="0" y="0"/>
            <a:ext cx="5659200" cy="621600"/>
          </a:xfrm>
          <a:prstGeom prst="rect">
            <a:avLst/>
          </a:prstGeom>
          <a:noFill/>
          <a:ln>
            <a:noFill/>
          </a:ln>
          <a:effectLst>
            <a:outerShdw blurRad="42863" rotWithShape="0" algn="bl" dir="5400000" dist="28575">
              <a:srgbClr val="0C343D">
                <a:alpha val="60000"/>
              </a:srgbClr>
            </a:outerShdw>
          </a:effectLst>
        </p:spPr>
        <p:txBody>
          <a:bodyPr anchorCtr="0" anchor="ctr" bIns="91425" lIns="306000" spcFirstLastPara="1" rIns="90000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2300">
                <a:solidFill>
                  <a:schemeClr val="lt1"/>
                </a:solidFill>
              </a:rPr>
              <a:t>PISA 2022 жылдың нәтижесі</a:t>
            </a:r>
            <a:endParaRPr b="1" sz="2300">
              <a:solidFill>
                <a:schemeClr val="lt1"/>
              </a:solidFill>
            </a:endParaRPr>
          </a:p>
        </p:txBody>
      </p:sp>
      <p:sp>
        <p:nvSpPr>
          <p:cNvPr id="231" name="Google Shape;231;g2ef142cbfbd_0_96"/>
          <p:cNvSpPr txBox="1"/>
          <p:nvPr/>
        </p:nvSpPr>
        <p:spPr>
          <a:xfrm>
            <a:off x="295500" y="1162175"/>
            <a:ext cx="3357600" cy="315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127000" lvl="0" marL="2667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8C065"/>
              </a:buClr>
              <a:buSzPts val="1100"/>
              <a:buFont typeface="Comfortaa"/>
              <a:buNone/>
            </a:pPr>
            <a:r>
              <a:t/>
            </a:r>
            <a:endParaRPr i="0" sz="1100" u="none" cap="none" strike="noStrike">
              <a:solidFill>
                <a:schemeClr val="dk1"/>
              </a:solidFill>
            </a:endParaRPr>
          </a:p>
          <a:p>
            <a:pPr indent="-196850" lvl="0" marL="2667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AAAAD"/>
              </a:buClr>
              <a:buSzPts val="1100"/>
              <a:buChar char="●"/>
            </a:pPr>
            <a:r>
              <a:rPr lang="ru" sz="1100">
                <a:solidFill>
                  <a:schemeClr val="dk1"/>
                </a:solidFill>
              </a:rPr>
              <a:t>Топ-3  е</a:t>
            </a:r>
            <a:r>
              <a:rPr lang="ru" sz="1100">
                <a:solidFill>
                  <a:schemeClr val="dk1"/>
                </a:solidFill>
              </a:rPr>
              <a:t>ң үздік 3 өңір - Алматы қ. (</a:t>
            </a:r>
            <a:r>
              <a:rPr b="1" lang="ru" sz="1100">
                <a:solidFill>
                  <a:srgbClr val="0AAAAD"/>
                </a:solidFill>
              </a:rPr>
              <a:t>453</a:t>
            </a:r>
            <a:r>
              <a:rPr lang="ru" sz="1100">
                <a:solidFill>
                  <a:schemeClr val="dk1"/>
                </a:solidFill>
              </a:rPr>
              <a:t>),  Астана (</a:t>
            </a:r>
            <a:r>
              <a:rPr b="1" lang="ru" sz="1100">
                <a:solidFill>
                  <a:srgbClr val="0AAAAD"/>
                </a:solidFill>
              </a:rPr>
              <a:t>449</a:t>
            </a:r>
            <a:r>
              <a:rPr lang="ru" sz="1100">
                <a:solidFill>
                  <a:schemeClr val="dk1"/>
                </a:solidFill>
              </a:rPr>
              <a:t>) қ., СҚО (</a:t>
            </a:r>
            <a:r>
              <a:rPr b="1" lang="ru" sz="1100">
                <a:solidFill>
                  <a:srgbClr val="0AAAAD"/>
                </a:solidFill>
              </a:rPr>
              <a:t>441</a:t>
            </a:r>
            <a:r>
              <a:rPr lang="ru" sz="1100">
                <a:solidFill>
                  <a:schemeClr val="dk1"/>
                </a:solidFill>
              </a:rPr>
              <a:t>). </a:t>
            </a:r>
            <a:endParaRPr i="0" sz="1100" u="none" cap="none" strike="noStrike">
              <a:solidFill>
                <a:schemeClr val="dk1"/>
              </a:solidFill>
            </a:endParaRPr>
          </a:p>
          <a:p>
            <a:pPr indent="-127000" lvl="0" marL="2667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8C065"/>
              </a:buClr>
              <a:buSzPts val="1100"/>
              <a:buFont typeface="Comfortaa"/>
              <a:buNone/>
            </a:pPr>
            <a:r>
              <a:t/>
            </a:r>
            <a:endParaRPr i="0" sz="1100" u="none" cap="none" strike="noStrike">
              <a:solidFill>
                <a:schemeClr val="dk1"/>
              </a:solidFill>
            </a:endParaRPr>
          </a:p>
          <a:p>
            <a:pPr indent="-196850" lvl="0" marL="2667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AAAAD"/>
              </a:buClr>
              <a:buSzPts val="1100"/>
              <a:buChar char="●"/>
            </a:pPr>
            <a:r>
              <a:rPr lang="ru" sz="1100">
                <a:solidFill>
                  <a:schemeClr val="dk1"/>
                </a:solidFill>
              </a:rPr>
              <a:t>Топ-</a:t>
            </a:r>
            <a:r>
              <a:rPr i="0" lang="ru" sz="1100" u="none" cap="none" strike="noStrike">
                <a:solidFill>
                  <a:schemeClr val="dk1"/>
                </a:solidFill>
              </a:rPr>
              <a:t>3 </a:t>
            </a:r>
            <a:r>
              <a:rPr lang="ru" sz="1100">
                <a:solidFill>
                  <a:schemeClr val="dk1"/>
                </a:solidFill>
              </a:rPr>
              <a:t>аутсайдер </a:t>
            </a:r>
            <a:r>
              <a:rPr i="0" lang="ru" sz="1100" u="none" cap="none" strike="noStrike">
                <a:solidFill>
                  <a:schemeClr val="dk1"/>
                </a:solidFill>
              </a:rPr>
              <a:t>өңір - Түркістан обл. (</a:t>
            </a:r>
            <a:r>
              <a:rPr b="1" i="0" lang="ru" sz="1100" u="none" cap="none" strike="noStrike">
                <a:solidFill>
                  <a:srgbClr val="0AAAAD"/>
                </a:solidFill>
              </a:rPr>
              <a:t>389</a:t>
            </a:r>
            <a:r>
              <a:rPr i="0" lang="ru" sz="1100" u="none" cap="none" strike="noStrike">
                <a:solidFill>
                  <a:schemeClr val="dk1"/>
                </a:solidFill>
              </a:rPr>
              <a:t>), Атырау обл. (</a:t>
            </a:r>
            <a:r>
              <a:rPr b="1" i="0" lang="ru" sz="1100" u="none" cap="none" strike="noStrike">
                <a:solidFill>
                  <a:srgbClr val="0AAAAD"/>
                </a:solidFill>
              </a:rPr>
              <a:t>405</a:t>
            </a:r>
            <a:r>
              <a:rPr i="0" lang="ru" sz="1100" u="none" cap="none" strike="noStrike">
                <a:solidFill>
                  <a:schemeClr val="dk1"/>
                </a:solidFill>
              </a:rPr>
              <a:t>), Шымкент қ</a:t>
            </a:r>
            <a:r>
              <a:rPr lang="ru" sz="1100">
                <a:solidFill>
                  <a:schemeClr val="dk1"/>
                </a:solidFill>
              </a:rPr>
              <a:t>. (</a:t>
            </a:r>
            <a:r>
              <a:rPr b="1" lang="ru" sz="1100">
                <a:solidFill>
                  <a:srgbClr val="0AAAAD"/>
                </a:solidFill>
              </a:rPr>
              <a:t>407</a:t>
            </a:r>
            <a:r>
              <a:rPr lang="ru" sz="1100">
                <a:solidFill>
                  <a:schemeClr val="dk1"/>
                </a:solidFill>
              </a:rPr>
              <a:t>).</a:t>
            </a:r>
            <a:endParaRPr sz="1400"/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dk1"/>
              </a:solidFill>
            </a:endParaRPr>
          </a:p>
          <a:p>
            <a:pPr indent="-196850" lvl="0" marL="2667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AAAAD"/>
              </a:buClr>
              <a:buSzPts val="1100"/>
              <a:buChar char="●"/>
            </a:pPr>
            <a:r>
              <a:rPr lang="ru" sz="1100">
                <a:solidFill>
                  <a:schemeClr val="dk1"/>
                </a:solidFill>
              </a:rPr>
              <a:t>2022 жылы BilimCenter онлайн-тренажерін қолданғандар:</a:t>
            </a:r>
            <a:endParaRPr sz="1100">
              <a:solidFill>
                <a:schemeClr val="dk1"/>
              </a:solidFill>
            </a:endParaRPr>
          </a:p>
          <a:p>
            <a:pPr indent="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dk1"/>
              </a:solidFill>
            </a:endParaRPr>
          </a:p>
          <a:p>
            <a:pPr indent="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100">
                <a:solidFill>
                  <a:schemeClr val="dk1"/>
                </a:solidFill>
              </a:rPr>
              <a:t>БҚО-ның </a:t>
            </a:r>
            <a:r>
              <a:rPr b="1" lang="ru" sz="1100">
                <a:solidFill>
                  <a:srgbClr val="0AAAAD"/>
                </a:solidFill>
              </a:rPr>
              <a:t>304</a:t>
            </a:r>
            <a:r>
              <a:rPr lang="ru" sz="1100">
                <a:solidFill>
                  <a:schemeClr val="dk1"/>
                </a:solidFill>
              </a:rPr>
              <a:t> мектебі, облыстың орташа көрсеткіші 424 балл;</a:t>
            </a:r>
            <a:endParaRPr sz="1100">
              <a:solidFill>
                <a:schemeClr val="dk1"/>
              </a:solidFill>
            </a:endParaRPr>
          </a:p>
          <a:p>
            <a:pPr indent="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dk1"/>
              </a:solidFill>
            </a:endParaRPr>
          </a:p>
          <a:p>
            <a:pPr indent="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100">
                <a:solidFill>
                  <a:schemeClr val="dk1"/>
                </a:solidFill>
              </a:rPr>
              <a:t>Қостанай облысының </a:t>
            </a:r>
            <a:r>
              <a:rPr b="1" lang="ru" sz="1100">
                <a:solidFill>
                  <a:srgbClr val="0AAAAD"/>
                </a:solidFill>
              </a:rPr>
              <a:t>147</a:t>
            </a:r>
            <a:r>
              <a:rPr lang="ru" sz="1100">
                <a:solidFill>
                  <a:schemeClr val="dk1"/>
                </a:solidFill>
              </a:rPr>
              <a:t> мектебі, облыстың орташа көрсеткіші 440 балл.</a:t>
            </a:r>
            <a:endParaRPr sz="1100">
              <a:solidFill>
                <a:schemeClr val="dk1"/>
              </a:solidFill>
            </a:endParaRPr>
          </a:p>
          <a:p>
            <a:pPr indent="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dk1"/>
              </a:solidFill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0" sz="1100" u="none" cap="none" strike="noStrike">
              <a:solidFill>
                <a:srgbClr val="000000"/>
              </a:solidFill>
            </a:endParaRPr>
          </a:p>
        </p:txBody>
      </p:sp>
      <p:sp>
        <p:nvSpPr>
          <p:cNvPr id="232" name="Google Shape;232;g2ef142cbfbd_0_96"/>
          <p:cNvSpPr txBox="1"/>
          <p:nvPr/>
        </p:nvSpPr>
        <p:spPr>
          <a:xfrm>
            <a:off x="5210750" y="4731950"/>
            <a:ext cx="30000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100" u="sng">
                <a:solidFill>
                  <a:schemeClr val="hlink"/>
                </a:solidFill>
                <a:hlinkClick r:id="rId4"/>
              </a:rPr>
              <a:t>taldau.edu.kz</a:t>
            </a:r>
            <a:endParaRPr sz="1400"/>
          </a:p>
        </p:txBody>
      </p:sp>
      <p:sp>
        <p:nvSpPr>
          <p:cNvPr id="233" name="Google Shape;233;g2ef142cbfbd_0_96"/>
          <p:cNvSpPr txBox="1"/>
          <p:nvPr/>
        </p:nvSpPr>
        <p:spPr>
          <a:xfrm>
            <a:off x="3919463" y="1008901"/>
            <a:ext cx="1364400" cy="382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400"/>
              </a:spcBef>
              <a:spcAft>
                <a:spcPts val="0"/>
              </a:spcAft>
              <a:buNone/>
            </a:pPr>
            <a:r>
              <a:rPr lang="ru" sz="1000"/>
              <a:t>ЭЫДҰ</a:t>
            </a:r>
            <a:endParaRPr sz="1000">
              <a:solidFill>
                <a:srgbClr val="000000"/>
              </a:solidFill>
            </a:endParaRPr>
          </a:p>
          <a:p>
            <a:pPr indent="0" lvl="0" marL="0" rtl="0" algn="r">
              <a:spcBef>
                <a:spcPts val="400"/>
              </a:spcBef>
              <a:spcAft>
                <a:spcPts val="0"/>
              </a:spcAft>
              <a:buNone/>
            </a:pPr>
            <a:r>
              <a:rPr lang="ru" sz="1000"/>
              <a:t>Қазақстан</a:t>
            </a:r>
            <a:endParaRPr sz="1000">
              <a:solidFill>
                <a:srgbClr val="000000"/>
              </a:solidFill>
            </a:endParaRPr>
          </a:p>
          <a:p>
            <a:pPr indent="0" lvl="0" marL="0" rtl="0" algn="r">
              <a:spcBef>
                <a:spcPts val="400"/>
              </a:spcBef>
              <a:spcAft>
                <a:spcPts val="0"/>
              </a:spcAft>
              <a:buNone/>
            </a:pPr>
            <a:r>
              <a:rPr lang="ru" sz="1000">
                <a:solidFill>
                  <a:srgbClr val="000000"/>
                </a:solidFill>
              </a:rPr>
              <a:t>Алматы қ</a:t>
            </a:r>
            <a:r>
              <a:rPr lang="ru" sz="1000"/>
              <a:t>.</a:t>
            </a:r>
            <a:endParaRPr sz="1000">
              <a:solidFill>
                <a:srgbClr val="000000"/>
              </a:solidFill>
            </a:endParaRPr>
          </a:p>
          <a:p>
            <a:pPr indent="0" lvl="0" marL="0" rtl="0" algn="r">
              <a:spcBef>
                <a:spcPts val="400"/>
              </a:spcBef>
              <a:spcAft>
                <a:spcPts val="0"/>
              </a:spcAft>
              <a:buNone/>
            </a:pPr>
            <a:r>
              <a:rPr lang="ru" sz="1000">
                <a:solidFill>
                  <a:srgbClr val="000000"/>
                </a:solidFill>
              </a:rPr>
              <a:t>Астана </a:t>
            </a:r>
            <a:r>
              <a:rPr lang="ru" sz="1000">
                <a:solidFill>
                  <a:schemeClr val="dk1"/>
                </a:solidFill>
              </a:rPr>
              <a:t>қ.</a:t>
            </a:r>
            <a:endParaRPr sz="1000">
              <a:solidFill>
                <a:srgbClr val="000000"/>
              </a:solidFill>
            </a:endParaRPr>
          </a:p>
          <a:p>
            <a:pPr indent="0" lvl="0" marL="0" rtl="0" algn="r">
              <a:spcBef>
                <a:spcPts val="400"/>
              </a:spcBef>
              <a:spcAft>
                <a:spcPts val="0"/>
              </a:spcAft>
              <a:buNone/>
            </a:pPr>
            <a:r>
              <a:rPr lang="ru" sz="1000">
                <a:solidFill>
                  <a:srgbClr val="000000"/>
                </a:solidFill>
              </a:rPr>
              <a:t>С-</a:t>
            </a:r>
            <a:r>
              <a:rPr lang="ru" sz="1000"/>
              <a:t>Қазақстан обл.</a:t>
            </a:r>
            <a:endParaRPr sz="1000">
              <a:solidFill>
                <a:srgbClr val="000000"/>
              </a:solidFill>
            </a:endParaRPr>
          </a:p>
          <a:p>
            <a:pPr indent="0" lvl="0" marL="0" rtl="0" algn="r">
              <a:spcBef>
                <a:spcPts val="400"/>
              </a:spcBef>
              <a:spcAft>
                <a:spcPts val="0"/>
              </a:spcAft>
              <a:buNone/>
            </a:pPr>
            <a:r>
              <a:rPr lang="ru" sz="1000"/>
              <a:t>Қостанай </a:t>
            </a:r>
            <a:r>
              <a:rPr lang="ru" sz="1000">
                <a:solidFill>
                  <a:schemeClr val="dk1"/>
                </a:solidFill>
              </a:rPr>
              <a:t>обл.</a:t>
            </a:r>
            <a:endParaRPr sz="1000">
              <a:solidFill>
                <a:srgbClr val="000000"/>
              </a:solidFill>
            </a:endParaRPr>
          </a:p>
          <a:p>
            <a:pPr indent="0" lvl="0" marL="0" rtl="0" algn="r">
              <a:spcBef>
                <a:spcPts val="400"/>
              </a:spcBef>
              <a:spcAft>
                <a:spcPts val="0"/>
              </a:spcAft>
              <a:buNone/>
            </a:pPr>
            <a:r>
              <a:rPr lang="ru" sz="1000"/>
              <a:t>Ақтөбе </a:t>
            </a:r>
            <a:r>
              <a:rPr lang="ru" sz="1000">
                <a:solidFill>
                  <a:schemeClr val="dk1"/>
                </a:solidFill>
              </a:rPr>
              <a:t>обл.</a:t>
            </a:r>
            <a:endParaRPr sz="1000">
              <a:solidFill>
                <a:srgbClr val="000000"/>
              </a:solidFill>
            </a:endParaRPr>
          </a:p>
          <a:p>
            <a:pPr indent="0" lvl="0" marL="0" rtl="0" algn="r">
              <a:spcBef>
                <a:spcPts val="400"/>
              </a:spcBef>
              <a:spcAft>
                <a:spcPts val="0"/>
              </a:spcAft>
              <a:buNone/>
            </a:pPr>
            <a:r>
              <a:rPr lang="ru" sz="1000">
                <a:solidFill>
                  <a:srgbClr val="000000"/>
                </a:solidFill>
              </a:rPr>
              <a:t>Жамбыл</a:t>
            </a:r>
            <a:r>
              <a:rPr lang="ru" sz="1000"/>
              <a:t> </a:t>
            </a:r>
            <a:r>
              <a:rPr lang="ru" sz="1000">
                <a:solidFill>
                  <a:schemeClr val="dk1"/>
                </a:solidFill>
              </a:rPr>
              <a:t>обл.</a:t>
            </a:r>
            <a:endParaRPr sz="1000">
              <a:solidFill>
                <a:srgbClr val="000000"/>
              </a:solidFill>
            </a:endParaRPr>
          </a:p>
          <a:p>
            <a:pPr indent="0" lvl="0" marL="0" rtl="0" algn="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000">
                <a:solidFill>
                  <a:schemeClr val="dk1"/>
                </a:solidFill>
              </a:rPr>
              <a:t>Ш-Қазақстан обл.</a:t>
            </a:r>
            <a:endParaRPr sz="1000">
              <a:solidFill>
                <a:srgbClr val="000000"/>
              </a:solidFill>
            </a:endParaRPr>
          </a:p>
          <a:p>
            <a:pPr indent="0" lvl="0" marL="0" rtl="0" algn="r">
              <a:spcBef>
                <a:spcPts val="400"/>
              </a:spcBef>
              <a:spcAft>
                <a:spcPts val="0"/>
              </a:spcAft>
              <a:buNone/>
            </a:pPr>
            <a:r>
              <a:rPr lang="ru" sz="1000">
                <a:solidFill>
                  <a:srgbClr val="000000"/>
                </a:solidFill>
              </a:rPr>
              <a:t>Павлодар</a:t>
            </a:r>
            <a:r>
              <a:rPr lang="ru" sz="1000"/>
              <a:t> обл.</a:t>
            </a:r>
            <a:endParaRPr sz="1000">
              <a:solidFill>
                <a:srgbClr val="000000"/>
              </a:solidFill>
            </a:endParaRPr>
          </a:p>
          <a:p>
            <a:pPr indent="0" lvl="0" marL="0" rtl="0" algn="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000">
                <a:solidFill>
                  <a:schemeClr val="dk1"/>
                </a:solidFill>
              </a:rPr>
              <a:t>Б-Қазақстан обл.</a:t>
            </a:r>
            <a:endParaRPr sz="1000">
              <a:solidFill>
                <a:srgbClr val="000000"/>
              </a:solidFill>
            </a:endParaRPr>
          </a:p>
          <a:p>
            <a:pPr indent="0" lvl="0" marL="0" rtl="0" algn="r">
              <a:spcBef>
                <a:spcPts val="400"/>
              </a:spcBef>
              <a:spcAft>
                <a:spcPts val="0"/>
              </a:spcAft>
              <a:buNone/>
            </a:pPr>
            <a:r>
              <a:rPr lang="ru" sz="1000"/>
              <a:t>Қ</a:t>
            </a:r>
            <a:r>
              <a:rPr lang="ru" sz="1000">
                <a:solidFill>
                  <a:srgbClr val="000000"/>
                </a:solidFill>
              </a:rPr>
              <a:t>ра</a:t>
            </a:r>
            <a:r>
              <a:rPr lang="ru" sz="1000"/>
              <a:t>ғ</a:t>
            </a:r>
            <a:r>
              <a:rPr lang="ru" sz="1000">
                <a:solidFill>
                  <a:srgbClr val="000000"/>
                </a:solidFill>
              </a:rPr>
              <a:t>анд</a:t>
            </a:r>
            <a:r>
              <a:rPr lang="ru" sz="1000"/>
              <a:t>ы обл.</a:t>
            </a:r>
            <a:endParaRPr sz="1000">
              <a:solidFill>
                <a:srgbClr val="000000"/>
              </a:solidFill>
            </a:endParaRPr>
          </a:p>
          <a:p>
            <a:pPr indent="0" lvl="0" marL="0" rtl="0" algn="r">
              <a:spcBef>
                <a:spcPts val="400"/>
              </a:spcBef>
              <a:spcAft>
                <a:spcPts val="0"/>
              </a:spcAft>
              <a:buNone/>
            </a:pPr>
            <a:r>
              <a:rPr lang="ru" sz="1000">
                <a:solidFill>
                  <a:srgbClr val="000000"/>
                </a:solidFill>
              </a:rPr>
              <a:t>А</a:t>
            </a:r>
            <a:r>
              <a:rPr lang="ru" sz="1000"/>
              <a:t>қ</a:t>
            </a:r>
            <a:r>
              <a:rPr lang="ru" sz="1000">
                <a:solidFill>
                  <a:srgbClr val="000000"/>
                </a:solidFill>
              </a:rPr>
              <a:t>мол</a:t>
            </a:r>
            <a:r>
              <a:rPr lang="ru" sz="1000"/>
              <a:t>а </a:t>
            </a:r>
            <a:r>
              <a:rPr lang="ru" sz="1000">
                <a:solidFill>
                  <a:schemeClr val="dk1"/>
                </a:solidFill>
              </a:rPr>
              <a:t>обл.</a:t>
            </a:r>
            <a:endParaRPr sz="1000">
              <a:solidFill>
                <a:srgbClr val="000000"/>
              </a:solidFill>
            </a:endParaRPr>
          </a:p>
          <a:p>
            <a:pPr indent="0" lvl="0" marL="0" rtl="0" algn="r">
              <a:spcBef>
                <a:spcPts val="400"/>
              </a:spcBef>
              <a:spcAft>
                <a:spcPts val="0"/>
              </a:spcAft>
              <a:buNone/>
            </a:pPr>
            <a:r>
              <a:rPr lang="ru" sz="1000"/>
              <a:t>Қ</a:t>
            </a:r>
            <a:r>
              <a:rPr lang="ru" sz="1000">
                <a:solidFill>
                  <a:srgbClr val="000000"/>
                </a:solidFill>
              </a:rPr>
              <a:t>ызылорд</a:t>
            </a:r>
            <a:r>
              <a:rPr lang="ru" sz="1000"/>
              <a:t>а </a:t>
            </a:r>
            <a:r>
              <a:rPr lang="ru" sz="1000">
                <a:solidFill>
                  <a:schemeClr val="dk1"/>
                </a:solidFill>
              </a:rPr>
              <a:t>обл.</a:t>
            </a:r>
            <a:endParaRPr sz="1000">
              <a:solidFill>
                <a:srgbClr val="000000"/>
              </a:solidFill>
            </a:endParaRPr>
          </a:p>
          <a:p>
            <a:pPr indent="0" lvl="0" marL="0" rtl="0" algn="r">
              <a:spcBef>
                <a:spcPts val="400"/>
              </a:spcBef>
              <a:spcAft>
                <a:spcPts val="0"/>
              </a:spcAft>
              <a:buNone/>
            </a:pPr>
            <a:r>
              <a:rPr lang="ru" sz="1000">
                <a:solidFill>
                  <a:srgbClr val="000000"/>
                </a:solidFill>
              </a:rPr>
              <a:t>Алмат</a:t>
            </a:r>
            <a:r>
              <a:rPr lang="ru" sz="1000"/>
              <a:t>ы </a:t>
            </a:r>
            <a:r>
              <a:rPr lang="ru" sz="1000">
                <a:solidFill>
                  <a:schemeClr val="dk1"/>
                </a:solidFill>
              </a:rPr>
              <a:t>обл.</a:t>
            </a:r>
            <a:endParaRPr sz="1000">
              <a:solidFill>
                <a:srgbClr val="000000"/>
              </a:solidFill>
            </a:endParaRPr>
          </a:p>
          <a:p>
            <a:pPr indent="0" lvl="0" marL="0" rtl="0" algn="r">
              <a:spcBef>
                <a:spcPts val="400"/>
              </a:spcBef>
              <a:spcAft>
                <a:spcPts val="0"/>
              </a:spcAft>
              <a:buNone/>
            </a:pPr>
            <a:r>
              <a:rPr lang="ru" sz="1000">
                <a:solidFill>
                  <a:srgbClr val="000000"/>
                </a:solidFill>
              </a:rPr>
              <a:t>Шымкент қ</a:t>
            </a:r>
            <a:r>
              <a:rPr lang="ru" sz="1000"/>
              <a:t>. </a:t>
            </a:r>
            <a:endParaRPr sz="1000">
              <a:solidFill>
                <a:srgbClr val="000000"/>
              </a:solidFill>
            </a:endParaRPr>
          </a:p>
          <a:p>
            <a:pPr indent="0" lvl="0" marL="0" rtl="0" algn="r">
              <a:spcBef>
                <a:spcPts val="400"/>
              </a:spcBef>
              <a:spcAft>
                <a:spcPts val="0"/>
              </a:spcAft>
              <a:buNone/>
            </a:pPr>
            <a:r>
              <a:rPr lang="ru" sz="1000">
                <a:solidFill>
                  <a:srgbClr val="000000"/>
                </a:solidFill>
              </a:rPr>
              <a:t>Атырау </a:t>
            </a:r>
            <a:r>
              <a:rPr lang="ru" sz="1000">
                <a:solidFill>
                  <a:schemeClr val="dk1"/>
                </a:solidFill>
              </a:rPr>
              <a:t>обл.</a:t>
            </a:r>
            <a:endParaRPr sz="1000">
              <a:solidFill>
                <a:srgbClr val="000000"/>
              </a:solidFill>
            </a:endParaRPr>
          </a:p>
          <a:p>
            <a:pPr indent="0" lvl="0" marL="0" rtl="0" algn="r">
              <a:spcBef>
                <a:spcPts val="400"/>
              </a:spcBef>
              <a:spcAft>
                <a:spcPts val="0"/>
              </a:spcAft>
              <a:buNone/>
            </a:pPr>
            <a:r>
              <a:rPr lang="ru" sz="1000"/>
              <a:t>Түркістан </a:t>
            </a:r>
            <a:r>
              <a:rPr lang="ru" sz="1000">
                <a:solidFill>
                  <a:schemeClr val="dk1"/>
                </a:solidFill>
              </a:rPr>
              <a:t>обл.</a:t>
            </a:r>
            <a:endParaRPr sz="1000">
              <a:solidFill>
                <a:srgbClr val="000000"/>
              </a:solidFill>
            </a:endParaRPr>
          </a:p>
        </p:txBody>
      </p:sp>
      <p:sp>
        <p:nvSpPr>
          <p:cNvPr id="234" name="Google Shape;234;g2ef142cbfbd_0_96"/>
          <p:cNvSpPr/>
          <p:nvPr/>
        </p:nvSpPr>
        <p:spPr>
          <a:xfrm rot="5400000">
            <a:off x="6113150" y="208813"/>
            <a:ext cx="146100" cy="1870200"/>
          </a:xfrm>
          <a:prstGeom prst="round2SameRect">
            <a:avLst>
              <a:gd fmla="val 16667" name="adj1"/>
              <a:gd fmla="val 0" name="adj2"/>
            </a:avLst>
          </a:prstGeom>
          <a:solidFill>
            <a:srgbClr val="0AAAA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5" name="Google Shape;235;g2ef142cbfbd_0_96"/>
          <p:cNvSpPr/>
          <p:nvPr/>
        </p:nvSpPr>
        <p:spPr>
          <a:xfrm rot="5400000">
            <a:off x="5828900" y="697963"/>
            <a:ext cx="146100" cy="1301700"/>
          </a:xfrm>
          <a:prstGeom prst="round2SameRect">
            <a:avLst>
              <a:gd fmla="val 16667" name="adj1"/>
              <a:gd fmla="val 0" name="adj2"/>
            </a:avLst>
          </a:prstGeom>
          <a:solidFill>
            <a:srgbClr val="0AAAA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6" name="Google Shape;236;g2ef142cbfbd_0_96"/>
          <p:cNvSpPr/>
          <p:nvPr/>
        </p:nvSpPr>
        <p:spPr>
          <a:xfrm rot="5400000">
            <a:off x="5998350" y="733213"/>
            <a:ext cx="146100" cy="1641000"/>
          </a:xfrm>
          <a:prstGeom prst="round2SameRect">
            <a:avLst>
              <a:gd fmla="val 16667" name="adj1"/>
              <a:gd fmla="val 0" name="adj2"/>
            </a:avLst>
          </a:prstGeom>
          <a:solidFill>
            <a:srgbClr val="0AAAA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7" name="Google Shape;237;g2ef142cbfbd_0_96"/>
          <p:cNvSpPr/>
          <p:nvPr/>
        </p:nvSpPr>
        <p:spPr>
          <a:xfrm rot="5400000">
            <a:off x="5970950" y="965563"/>
            <a:ext cx="146100" cy="1586100"/>
          </a:xfrm>
          <a:prstGeom prst="round2SameRect">
            <a:avLst>
              <a:gd fmla="val 16667" name="adj1"/>
              <a:gd fmla="val 0" name="adj2"/>
            </a:avLst>
          </a:prstGeom>
          <a:solidFill>
            <a:srgbClr val="0AAAA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8" name="Google Shape;238;g2ef142cbfbd_0_96"/>
          <p:cNvSpPr/>
          <p:nvPr/>
        </p:nvSpPr>
        <p:spPr>
          <a:xfrm rot="5400000">
            <a:off x="5926200" y="1215463"/>
            <a:ext cx="146100" cy="1496100"/>
          </a:xfrm>
          <a:prstGeom prst="round2SameRect">
            <a:avLst>
              <a:gd fmla="val 16667" name="adj1"/>
              <a:gd fmla="val 0" name="adj2"/>
            </a:avLst>
          </a:prstGeom>
          <a:solidFill>
            <a:srgbClr val="0AAAA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9" name="Google Shape;239;g2ef142cbfbd_0_96"/>
          <p:cNvSpPr/>
          <p:nvPr/>
        </p:nvSpPr>
        <p:spPr>
          <a:xfrm rot="5400000">
            <a:off x="5923750" y="1422913"/>
            <a:ext cx="146100" cy="1491000"/>
          </a:xfrm>
          <a:prstGeom prst="round2SameRect">
            <a:avLst>
              <a:gd fmla="val 16667" name="adj1"/>
              <a:gd fmla="val 0" name="adj2"/>
            </a:avLst>
          </a:prstGeom>
          <a:solidFill>
            <a:srgbClr val="0AAAA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0" name="Google Shape;240;g2ef142cbfbd_0_96"/>
          <p:cNvSpPr/>
          <p:nvPr/>
        </p:nvSpPr>
        <p:spPr>
          <a:xfrm rot="5400000">
            <a:off x="5901225" y="1650163"/>
            <a:ext cx="146100" cy="1446300"/>
          </a:xfrm>
          <a:prstGeom prst="round2SameRect">
            <a:avLst>
              <a:gd fmla="val 16667" name="adj1"/>
              <a:gd fmla="val 0" name="adj2"/>
            </a:avLst>
          </a:prstGeom>
          <a:solidFill>
            <a:srgbClr val="0AAAA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1" name="Google Shape;241;g2ef142cbfbd_0_96"/>
          <p:cNvSpPr/>
          <p:nvPr/>
        </p:nvSpPr>
        <p:spPr>
          <a:xfrm rot="5400000">
            <a:off x="5876250" y="1879938"/>
            <a:ext cx="146100" cy="1396500"/>
          </a:xfrm>
          <a:prstGeom prst="round2SameRect">
            <a:avLst>
              <a:gd fmla="val 16667" name="adj1"/>
              <a:gd fmla="val 0" name="adj2"/>
            </a:avLst>
          </a:prstGeom>
          <a:solidFill>
            <a:srgbClr val="0AAAA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2" name="Google Shape;242;g2ef142cbfbd_0_96"/>
          <p:cNvSpPr/>
          <p:nvPr/>
        </p:nvSpPr>
        <p:spPr>
          <a:xfrm rot="5400000">
            <a:off x="5876250" y="2084838"/>
            <a:ext cx="146100" cy="1396500"/>
          </a:xfrm>
          <a:prstGeom prst="round2SameRect">
            <a:avLst>
              <a:gd fmla="val 16667" name="adj1"/>
              <a:gd fmla="val 0" name="adj2"/>
            </a:avLst>
          </a:prstGeom>
          <a:solidFill>
            <a:srgbClr val="0AAAA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3" name="Google Shape;243;g2ef142cbfbd_0_96"/>
          <p:cNvSpPr/>
          <p:nvPr/>
        </p:nvSpPr>
        <p:spPr>
          <a:xfrm rot="5400000">
            <a:off x="5836350" y="2329638"/>
            <a:ext cx="146100" cy="1316700"/>
          </a:xfrm>
          <a:prstGeom prst="round2SameRect">
            <a:avLst>
              <a:gd fmla="val 16667" name="adj1"/>
              <a:gd fmla="val 0" name="adj2"/>
            </a:avLst>
          </a:prstGeom>
          <a:solidFill>
            <a:srgbClr val="0AAAA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4" name="Google Shape;244;g2ef142cbfbd_0_96"/>
          <p:cNvSpPr/>
          <p:nvPr/>
        </p:nvSpPr>
        <p:spPr>
          <a:xfrm rot="5400000">
            <a:off x="5819000" y="2552088"/>
            <a:ext cx="146100" cy="1281600"/>
          </a:xfrm>
          <a:prstGeom prst="round2SameRect">
            <a:avLst>
              <a:gd fmla="val 16667" name="adj1"/>
              <a:gd fmla="val 0" name="adj2"/>
            </a:avLst>
          </a:prstGeom>
          <a:solidFill>
            <a:srgbClr val="0AAAA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5" name="Google Shape;245;g2ef142cbfbd_0_96"/>
          <p:cNvSpPr/>
          <p:nvPr/>
        </p:nvSpPr>
        <p:spPr>
          <a:xfrm rot="5400000">
            <a:off x="5806525" y="2769438"/>
            <a:ext cx="146100" cy="1256700"/>
          </a:xfrm>
          <a:prstGeom prst="round2SameRect">
            <a:avLst>
              <a:gd fmla="val 16667" name="adj1"/>
              <a:gd fmla="val 0" name="adj2"/>
            </a:avLst>
          </a:prstGeom>
          <a:solidFill>
            <a:srgbClr val="0AAAA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6" name="Google Shape;246;g2ef142cbfbd_0_96"/>
          <p:cNvSpPr/>
          <p:nvPr/>
        </p:nvSpPr>
        <p:spPr>
          <a:xfrm rot="5400000">
            <a:off x="5799050" y="2981838"/>
            <a:ext cx="146100" cy="1241700"/>
          </a:xfrm>
          <a:prstGeom prst="round2SameRect">
            <a:avLst>
              <a:gd fmla="val 16667" name="adj1"/>
              <a:gd fmla="val 0" name="adj2"/>
            </a:avLst>
          </a:prstGeom>
          <a:solidFill>
            <a:srgbClr val="0AAAA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7" name="Google Shape;247;g2ef142cbfbd_0_96"/>
          <p:cNvSpPr/>
          <p:nvPr/>
        </p:nvSpPr>
        <p:spPr>
          <a:xfrm rot="5400000">
            <a:off x="5766625" y="3219138"/>
            <a:ext cx="146100" cy="1176900"/>
          </a:xfrm>
          <a:prstGeom prst="round2SameRect">
            <a:avLst>
              <a:gd fmla="val 16667" name="adj1"/>
              <a:gd fmla="val 0" name="adj2"/>
            </a:avLst>
          </a:prstGeom>
          <a:solidFill>
            <a:srgbClr val="0AAAA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8" name="Google Shape;248;g2ef142cbfbd_0_96"/>
          <p:cNvSpPr/>
          <p:nvPr/>
        </p:nvSpPr>
        <p:spPr>
          <a:xfrm rot="5400000">
            <a:off x="5754000" y="3436338"/>
            <a:ext cx="146100" cy="1152300"/>
          </a:xfrm>
          <a:prstGeom prst="round2SameRect">
            <a:avLst>
              <a:gd fmla="val 16667" name="adj1"/>
              <a:gd fmla="val 0" name="adj2"/>
            </a:avLst>
          </a:prstGeom>
          <a:solidFill>
            <a:srgbClr val="0AAAA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9" name="Google Shape;249;g2ef142cbfbd_0_96"/>
          <p:cNvSpPr/>
          <p:nvPr/>
        </p:nvSpPr>
        <p:spPr>
          <a:xfrm rot="5400000">
            <a:off x="5721725" y="3673788"/>
            <a:ext cx="146100" cy="1087200"/>
          </a:xfrm>
          <a:prstGeom prst="round2SameRect">
            <a:avLst>
              <a:gd fmla="val 16667" name="adj1"/>
              <a:gd fmla="val 0" name="adj2"/>
            </a:avLst>
          </a:prstGeom>
          <a:solidFill>
            <a:srgbClr val="0AAAA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0" name="Google Shape;250;g2ef142cbfbd_0_96"/>
          <p:cNvSpPr/>
          <p:nvPr/>
        </p:nvSpPr>
        <p:spPr>
          <a:xfrm rot="5400000">
            <a:off x="5714250" y="3886188"/>
            <a:ext cx="146100" cy="1072200"/>
          </a:xfrm>
          <a:prstGeom prst="round2SameRect">
            <a:avLst>
              <a:gd fmla="val 16667" name="adj1"/>
              <a:gd fmla="val 0" name="adj2"/>
            </a:avLst>
          </a:prstGeom>
          <a:solidFill>
            <a:srgbClr val="0AAAA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1" name="Google Shape;251;g2ef142cbfbd_0_96"/>
          <p:cNvSpPr/>
          <p:nvPr/>
        </p:nvSpPr>
        <p:spPr>
          <a:xfrm rot="5400000">
            <a:off x="5616975" y="4188288"/>
            <a:ext cx="146100" cy="877800"/>
          </a:xfrm>
          <a:prstGeom prst="round2SameRect">
            <a:avLst>
              <a:gd fmla="val 16667" name="adj1"/>
              <a:gd fmla="val 0" name="adj2"/>
            </a:avLst>
          </a:prstGeom>
          <a:solidFill>
            <a:srgbClr val="0AAAA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2" name="Google Shape;252;g2ef142cbfbd_0_96"/>
          <p:cNvSpPr txBox="1"/>
          <p:nvPr/>
        </p:nvSpPr>
        <p:spPr>
          <a:xfrm>
            <a:off x="7159550" y="1051513"/>
            <a:ext cx="355800" cy="1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200">
                <a:solidFill>
                  <a:srgbClr val="000000"/>
                </a:solidFill>
              </a:rPr>
              <a:t>472</a:t>
            </a:r>
            <a:endParaRPr b="1" sz="1200">
              <a:solidFill>
                <a:srgbClr val="000000"/>
              </a:solidFill>
            </a:endParaRPr>
          </a:p>
        </p:txBody>
      </p:sp>
      <p:cxnSp>
        <p:nvCxnSpPr>
          <p:cNvPr id="253" name="Google Shape;253;g2ef142cbfbd_0_96"/>
          <p:cNvCxnSpPr/>
          <p:nvPr/>
        </p:nvCxnSpPr>
        <p:spPr>
          <a:xfrm>
            <a:off x="5251225" y="1030963"/>
            <a:ext cx="0" cy="3795000"/>
          </a:xfrm>
          <a:prstGeom prst="straightConnector1">
            <a:avLst/>
          </a:prstGeom>
          <a:noFill/>
          <a:ln cap="flat" cmpd="sng" w="9525">
            <a:solidFill>
              <a:srgbClr val="595959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54" name="Google Shape;254;g2ef142cbfbd_0_96"/>
          <p:cNvSpPr txBox="1"/>
          <p:nvPr/>
        </p:nvSpPr>
        <p:spPr>
          <a:xfrm>
            <a:off x="6567750" y="1245220"/>
            <a:ext cx="355800" cy="1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200">
                <a:solidFill>
                  <a:srgbClr val="000000"/>
                </a:solidFill>
              </a:rPr>
              <a:t>425</a:t>
            </a:r>
            <a:endParaRPr b="1" sz="1200">
              <a:solidFill>
                <a:srgbClr val="000000"/>
              </a:solidFill>
            </a:endParaRPr>
          </a:p>
        </p:txBody>
      </p:sp>
      <p:sp>
        <p:nvSpPr>
          <p:cNvPr id="255" name="Google Shape;255;g2ef142cbfbd_0_96"/>
          <p:cNvSpPr txBox="1"/>
          <p:nvPr/>
        </p:nvSpPr>
        <p:spPr>
          <a:xfrm>
            <a:off x="6923550" y="1461378"/>
            <a:ext cx="355800" cy="1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200">
                <a:solidFill>
                  <a:srgbClr val="000000"/>
                </a:solidFill>
              </a:rPr>
              <a:t>453</a:t>
            </a:r>
            <a:endParaRPr b="1" sz="1200">
              <a:solidFill>
                <a:srgbClr val="000000"/>
              </a:solidFill>
            </a:endParaRPr>
          </a:p>
        </p:txBody>
      </p:sp>
      <p:sp>
        <p:nvSpPr>
          <p:cNvPr id="256" name="Google Shape;256;g2ef142cbfbd_0_96"/>
          <p:cNvSpPr txBox="1"/>
          <p:nvPr/>
        </p:nvSpPr>
        <p:spPr>
          <a:xfrm>
            <a:off x="6866971" y="1665448"/>
            <a:ext cx="355800" cy="1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200">
                <a:solidFill>
                  <a:srgbClr val="000000"/>
                </a:solidFill>
              </a:rPr>
              <a:t>449</a:t>
            </a:r>
            <a:endParaRPr b="1" sz="1200">
              <a:solidFill>
                <a:srgbClr val="000000"/>
              </a:solidFill>
            </a:endParaRPr>
          </a:p>
        </p:txBody>
      </p:sp>
      <p:sp>
        <p:nvSpPr>
          <p:cNvPr id="257" name="Google Shape;257;g2ef142cbfbd_0_96"/>
          <p:cNvSpPr txBox="1"/>
          <p:nvPr/>
        </p:nvSpPr>
        <p:spPr>
          <a:xfrm>
            <a:off x="6783925" y="1871267"/>
            <a:ext cx="355800" cy="1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200">
                <a:solidFill>
                  <a:srgbClr val="000000"/>
                </a:solidFill>
              </a:rPr>
              <a:t>441</a:t>
            </a:r>
            <a:endParaRPr b="1" sz="1200">
              <a:solidFill>
                <a:srgbClr val="000000"/>
              </a:solidFill>
            </a:endParaRPr>
          </a:p>
        </p:txBody>
      </p:sp>
      <p:sp>
        <p:nvSpPr>
          <p:cNvPr id="258" name="Google Shape;258;g2ef142cbfbd_0_96"/>
          <p:cNvSpPr txBox="1"/>
          <p:nvPr/>
        </p:nvSpPr>
        <p:spPr>
          <a:xfrm>
            <a:off x="6783925" y="2085677"/>
            <a:ext cx="355800" cy="1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200">
                <a:solidFill>
                  <a:srgbClr val="000000"/>
                </a:solidFill>
              </a:rPr>
              <a:t>440</a:t>
            </a:r>
            <a:endParaRPr b="1" sz="1200">
              <a:solidFill>
                <a:srgbClr val="000000"/>
              </a:solidFill>
            </a:endParaRPr>
          </a:p>
        </p:txBody>
      </p:sp>
      <p:sp>
        <p:nvSpPr>
          <p:cNvPr id="259" name="Google Shape;259;g2ef142cbfbd_0_96"/>
          <p:cNvSpPr txBox="1"/>
          <p:nvPr/>
        </p:nvSpPr>
        <p:spPr>
          <a:xfrm>
            <a:off x="6742300" y="2285297"/>
            <a:ext cx="355800" cy="1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200">
                <a:solidFill>
                  <a:srgbClr val="000000"/>
                </a:solidFill>
              </a:rPr>
              <a:t>437</a:t>
            </a:r>
            <a:endParaRPr b="1" sz="1200">
              <a:solidFill>
                <a:srgbClr val="000000"/>
              </a:solidFill>
            </a:endParaRPr>
          </a:p>
        </p:txBody>
      </p:sp>
      <p:sp>
        <p:nvSpPr>
          <p:cNvPr id="260" name="Google Shape;260;g2ef142cbfbd_0_96"/>
          <p:cNvSpPr txBox="1"/>
          <p:nvPr/>
        </p:nvSpPr>
        <p:spPr>
          <a:xfrm>
            <a:off x="6699164" y="2484678"/>
            <a:ext cx="355800" cy="1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200">
                <a:solidFill>
                  <a:srgbClr val="000000"/>
                </a:solidFill>
              </a:rPr>
              <a:t>433</a:t>
            </a:r>
            <a:endParaRPr b="1" sz="1200">
              <a:solidFill>
                <a:srgbClr val="000000"/>
              </a:solidFill>
            </a:endParaRPr>
          </a:p>
        </p:txBody>
      </p:sp>
      <p:sp>
        <p:nvSpPr>
          <p:cNvPr id="261" name="Google Shape;261;g2ef142cbfbd_0_96"/>
          <p:cNvSpPr txBox="1"/>
          <p:nvPr/>
        </p:nvSpPr>
        <p:spPr>
          <a:xfrm>
            <a:off x="6694175" y="2685473"/>
            <a:ext cx="355800" cy="1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200">
                <a:solidFill>
                  <a:srgbClr val="000000"/>
                </a:solidFill>
              </a:rPr>
              <a:t>432</a:t>
            </a:r>
            <a:endParaRPr b="1" sz="1200">
              <a:solidFill>
                <a:srgbClr val="000000"/>
              </a:solidFill>
            </a:endParaRPr>
          </a:p>
        </p:txBody>
      </p:sp>
      <p:sp>
        <p:nvSpPr>
          <p:cNvPr id="262" name="Google Shape;262;g2ef142cbfbd_0_96"/>
          <p:cNvSpPr txBox="1"/>
          <p:nvPr/>
        </p:nvSpPr>
        <p:spPr>
          <a:xfrm>
            <a:off x="6609350" y="2895330"/>
            <a:ext cx="355800" cy="1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200">
                <a:solidFill>
                  <a:srgbClr val="000000"/>
                </a:solidFill>
              </a:rPr>
              <a:t>426</a:t>
            </a:r>
            <a:endParaRPr b="1" sz="1200">
              <a:solidFill>
                <a:srgbClr val="000000"/>
              </a:solidFill>
            </a:endParaRPr>
          </a:p>
        </p:txBody>
      </p:sp>
      <p:sp>
        <p:nvSpPr>
          <p:cNvPr id="263" name="Google Shape;263;g2ef142cbfbd_0_96"/>
          <p:cNvSpPr txBox="1"/>
          <p:nvPr/>
        </p:nvSpPr>
        <p:spPr>
          <a:xfrm>
            <a:off x="6567750" y="3099376"/>
            <a:ext cx="355800" cy="1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200">
                <a:solidFill>
                  <a:srgbClr val="000000"/>
                </a:solidFill>
              </a:rPr>
              <a:t>424</a:t>
            </a:r>
            <a:endParaRPr b="1" sz="1200">
              <a:solidFill>
                <a:srgbClr val="000000"/>
              </a:solidFill>
            </a:endParaRPr>
          </a:p>
        </p:txBody>
      </p:sp>
      <p:sp>
        <p:nvSpPr>
          <p:cNvPr id="264" name="Google Shape;264;g2ef142cbfbd_0_96"/>
          <p:cNvSpPr txBox="1"/>
          <p:nvPr/>
        </p:nvSpPr>
        <p:spPr>
          <a:xfrm>
            <a:off x="6532850" y="3295158"/>
            <a:ext cx="355800" cy="1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200">
                <a:solidFill>
                  <a:srgbClr val="000000"/>
                </a:solidFill>
              </a:rPr>
              <a:t>421</a:t>
            </a:r>
            <a:endParaRPr b="1" sz="1200">
              <a:solidFill>
                <a:srgbClr val="000000"/>
              </a:solidFill>
            </a:endParaRPr>
          </a:p>
        </p:txBody>
      </p:sp>
      <p:sp>
        <p:nvSpPr>
          <p:cNvPr id="265" name="Google Shape;265;g2ef142cbfbd_0_96"/>
          <p:cNvSpPr txBox="1"/>
          <p:nvPr/>
        </p:nvSpPr>
        <p:spPr>
          <a:xfrm>
            <a:off x="6532850" y="3509154"/>
            <a:ext cx="355800" cy="1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200">
                <a:solidFill>
                  <a:srgbClr val="000000"/>
                </a:solidFill>
              </a:rPr>
              <a:t>419</a:t>
            </a:r>
            <a:endParaRPr b="1" sz="1200">
              <a:solidFill>
                <a:srgbClr val="000000"/>
              </a:solidFill>
            </a:endParaRPr>
          </a:p>
        </p:txBody>
      </p:sp>
      <p:sp>
        <p:nvSpPr>
          <p:cNvPr id="266" name="Google Shape;266;g2ef142cbfbd_0_96"/>
          <p:cNvSpPr txBox="1"/>
          <p:nvPr/>
        </p:nvSpPr>
        <p:spPr>
          <a:xfrm>
            <a:off x="6462300" y="3714061"/>
            <a:ext cx="355800" cy="1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200">
                <a:solidFill>
                  <a:srgbClr val="000000"/>
                </a:solidFill>
              </a:rPr>
              <a:t>414</a:t>
            </a:r>
            <a:endParaRPr b="1" sz="1200">
              <a:solidFill>
                <a:srgbClr val="000000"/>
              </a:solidFill>
            </a:endParaRPr>
          </a:p>
        </p:txBody>
      </p:sp>
      <p:sp>
        <p:nvSpPr>
          <p:cNvPr id="267" name="Google Shape;267;g2ef142cbfbd_0_96"/>
          <p:cNvSpPr txBox="1"/>
          <p:nvPr/>
        </p:nvSpPr>
        <p:spPr>
          <a:xfrm>
            <a:off x="6428125" y="3937179"/>
            <a:ext cx="355800" cy="1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200">
                <a:solidFill>
                  <a:srgbClr val="000000"/>
                </a:solidFill>
              </a:rPr>
              <a:t>412</a:t>
            </a:r>
            <a:endParaRPr b="1" sz="1200">
              <a:solidFill>
                <a:srgbClr val="000000"/>
              </a:solidFill>
            </a:endParaRPr>
          </a:p>
        </p:txBody>
      </p:sp>
      <p:sp>
        <p:nvSpPr>
          <p:cNvPr id="268" name="Google Shape;268;g2ef142cbfbd_0_96"/>
          <p:cNvSpPr txBox="1"/>
          <p:nvPr/>
        </p:nvSpPr>
        <p:spPr>
          <a:xfrm>
            <a:off x="6358323" y="4125899"/>
            <a:ext cx="355800" cy="1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200">
                <a:solidFill>
                  <a:srgbClr val="000000"/>
                </a:solidFill>
              </a:rPr>
              <a:t>407</a:t>
            </a:r>
            <a:endParaRPr b="1" sz="1200">
              <a:solidFill>
                <a:srgbClr val="000000"/>
              </a:solidFill>
            </a:endParaRPr>
          </a:p>
        </p:txBody>
      </p:sp>
      <p:sp>
        <p:nvSpPr>
          <p:cNvPr id="269" name="Google Shape;269;g2ef142cbfbd_0_96"/>
          <p:cNvSpPr txBox="1"/>
          <p:nvPr/>
        </p:nvSpPr>
        <p:spPr>
          <a:xfrm>
            <a:off x="6338375" y="4344542"/>
            <a:ext cx="355800" cy="1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200">
                <a:solidFill>
                  <a:srgbClr val="000000"/>
                </a:solidFill>
              </a:rPr>
              <a:t>405</a:t>
            </a:r>
            <a:endParaRPr b="1" sz="1200">
              <a:solidFill>
                <a:srgbClr val="000000"/>
              </a:solidFill>
            </a:endParaRPr>
          </a:p>
        </p:txBody>
      </p:sp>
      <p:sp>
        <p:nvSpPr>
          <p:cNvPr id="270" name="Google Shape;270;g2ef142cbfbd_0_96"/>
          <p:cNvSpPr txBox="1"/>
          <p:nvPr/>
        </p:nvSpPr>
        <p:spPr>
          <a:xfrm>
            <a:off x="6152125" y="4538249"/>
            <a:ext cx="355800" cy="1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200">
                <a:solidFill>
                  <a:srgbClr val="000000"/>
                </a:solidFill>
              </a:rPr>
              <a:t>359</a:t>
            </a:r>
            <a:endParaRPr b="1" sz="1200">
              <a:solidFill>
                <a:srgbClr val="000000"/>
              </a:solidFill>
            </a:endParaRPr>
          </a:p>
        </p:txBody>
      </p:sp>
      <p:sp>
        <p:nvSpPr>
          <p:cNvPr id="271" name="Google Shape;271;g2ef142cbfbd_0_96"/>
          <p:cNvSpPr txBox="1"/>
          <p:nvPr/>
        </p:nvSpPr>
        <p:spPr>
          <a:xfrm>
            <a:off x="5144524" y="648999"/>
            <a:ext cx="30000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ru" sz="1200">
                <a:solidFill>
                  <a:srgbClr val="000000"/>
                </a:solidFill>
              </a:rPr>
              <a:t>PISA-2022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" name="Google Shape;276;g2ee95a4f320_1_734"/>
          <p:cNvPicPr preferRelativeResize="0"/>
          <p:nvPr/>
        </p:nvPicPr>
        <p:blipFill rotWithShape="1">
          <a:blip r:embed="rId3">
            <a:alphaModFix/>
          </a:blip>
          <a:srcRect b="15595" l="30124" r="8992" t="17267"/>
          <a:stretch/>
        </p:blipFill>
        <p:spPr>
          <a:xfrm>
            <a:off x="0" y="2110250"/>
            <a:ext cx="2543324" cy="2804649"/>
          </a:xfrm>
          <a:prstGeom prst="rect">
            <a:avLst/>
          </a:prstGeom>
          <a:noFill/>
          <a:ln>
            <a:noFill/>
          </a:ln>
        </p:spPr>
      </p:pic>
      <p:sp>
        <p:nvSpPr>
          <p:cNvPr id="277" name="Google Shape;277;g2ee95a4f320_1_734"/>
          <p:cNvSpPr/>
          <p:nvPr/>
        </p:nvSpPr>
        <p:spPr>
          <a:xfrm>
            <a:off x="429888" y="808275"/>
            <a:ext cx="1776300" cy="428400"/>
          </a:xfrm>
          <a:prstGeom prst="flowChartAlternateProcess">
            <a:avLst/>
          </a:prstGeom>
          <a:solidFill>
            <a:srgbClr val="EB6E1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ru" sz="1300" u="none" cap="none" strike="noStrike">
                <a:solidFill>
                  <a:schemeClr val="lt1"/>
                </a:solidFill>
              </a:rPr>
              <a:t>5 000 </a:t>
            </a:r>
            <a:r>
              <a:rPr b="1" lang="ru" sz="1300">
                <a:solidFill>
                  <a:schemeClr val="lt1"/>
                </a:solidFill>
              </a:rPr>
              <a:t>+</a:t>
            </a:r>
            <a:r>
              <a:rPr b="1" i="0" lang="ru" sz="1300" u="none" cap="none" strike="noStrike">
                <a:solidFill>
                  <a:schemeClr val="lt1"/>
                </a:solidFill>
              </a:rPr>
              <a:t> </a:t>
            </a:r>
            <a:r>
              <a:rPr b="1" lang="ru" sz="1300">
                <a:solidFill>
                  <a:schemeClr val="lt1"/>
                </a:solidFill>
              </a:rPr>
              <a:t>кітап</a:t>
            </a:r>
            <a:endParaRPr b="1" i="0" sz="1300" u="none" cap="none" strike="noStrike">
              <a:solidFill>
                <a:schemeClr val="lt1"/>
              </a:solidFill>
            </a:endParaRPr>
          </a:p>
        </p:txBody>
      </p:sp>
      <p:sp>
        <p:nvSpPr>
          <p:cNvPr id="278" name="Google Shape;278;g2ee95a4f320_1_734"/>
          <p:cNvSpPr/>
          <p:nvPr/>
        </p:nvSpPr>
        <p:spPr>
          <a:xfrm>
            <a:off x="3093550" y="1358875"/>
            <a:ext cx="1775100" cy="428400"/>
          </a:xfrm>
          <a:prstGeom prst="flowChartAlternateProcess">
            <a:avLst/>
          </a:prstGeom>
          <a:solidFill>
            <a:srgbClr val="EB6E1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ru" sz="1300" u="none" cap="none" strike="noStrike">
                <a:solidFill>
                  <a:schemeClr val="lt1"/>
                </a:solidFill>
              </a:rPr>
              <a:t>500 </a:t>
            </a:r>
            <a:r>
              <a:rPr b="1" lang="ru" sz="1300">
                <a:solidFill>
                  <a:schemeClr val="lt1"/>
                </a:solidFill>
              </a:rPr>
              <a:t>+</a:t>
            </a:r>
            <a:r>
              <a:rPr b="1" i="0" lang="ru" sz="1300" u="none" cap="none" strike="noStrike">
                <a:solidFill>
                  <a:schemeClr val="lt1"/>
                </a:solidFill>
              </a:rPr>
              <a:t> автор </a:t>
            </a:r>
            <a:endParaRPr b="1" i="0" sz="1300" u="none" cap="none" strike="noStrike">
              <a:solidFill>
                <a:schemeClr val="lt1"/>
              </a:solidFill>
            </a:endParaRPr>
          </a:p>
        </p:txBody>
      </p:sp>
      <p:sp>
        <p:nvSpPr>
          <p:cNvPr id="279" name="Google Shape;279;g2ee95a4f320_1_734"/>
          <p:cNvSpPr/>
          <p:nvPr/>
        </p:nvSpPr>
        <p:spPr>
          <a:xfrm>
            <a:off x="5387038" y="808279"/>
            <a:ext cx="1840500" cy="428400"/>
          </a:xfrm>
          <a:prstGeom prst="flowChartAlternateProcess">
            <a:avLst/>
          </a:prstGeom>
          <a:solidFill>
            <a:srgbClr val="EB6E1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ru" sz="1300" u="none" cap="none" strike="noStrike">
                <a:solidFill>
                  <a:schemeClr val="lt1"/>
                </a:solidFill>
              </a:rPr>
              <a:t>1 000 </a:t>
            </a:r>
            <a:r>
              <a:rPr b="1" lang="ru" sz="1300">
                <a:solidFill>
                  <a:schemeClr val="lt1"/>
                </a:solidFill>
              </a:rPr>
              <a:t>+</a:t>
            </a:r>
            <a:r>
              <a:rPr b="1" i="0" lang="ru" sz="1300" u="none" cap="none" strike="noStrike">
                <a:solidFill>
                  <a:schemeClr val="lt1"/>
                </a:solidFill>
              </a:rPr>
              <a:t> </a:t>
            </a:r>
            <a:r>
              <a:rPr b="1" lang="ru" sz="1300">
                <a:solidFill>
                  <a:schemeClr val="lt1"/>
                </a:solidFill>
              </a:rPr>
              <a:t>аудиокітап</a:t>
            </a:r>
            <a:endParaRPr b="1" i="0" sz="1300" u="none" cap="none" strike="noStrike">
              <a:solidFill>
                <a:schemeClr val="lt1"/>
              </a:solidFill>
            </a:endParaRPr>
          </a:p>
        </p:txBody>
      </p:sp>
      <p:sp>
        <p:nvSpPr>
          <p:cNvPr id="280" name="Google Shape;280;g2ee95a4f320_1_734"/>
          <p:cNvSpPr/>
          <p:nvPr/>
        </p:nvSpPr>
        <p:spPr>
          <a:xfrm>
            <a:off x="5061402" y="1358875"/>
            <a:ext cx="2166300" cy="428400"/>
          </a:xfrm>
          <a:prstGeom prst="flowChartAlternateProcess">
            <a:avLst/>
          </a:prstGeom>
          <a:solidFill>
            <a:srgbClr val="EB6E1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ru" sz="1300" u="none" cap="none" strike="noStrike">
                <a:solidFill>
                  <a:schemeClr val="lt1"/>
                </a:solidFill>
              </a:rPr>
              <a:t>50 </a:t>
            </a:r>
            <a:r>
              <a:rPr b="1" lang="ru" sz="1300">
                <a:solidFill>
                  <a:schemeClr val="lt1"/>
                </a:solidFill>
              </a:rPr>
              <a:t>+</a:t>
            </a:r>
            <a:r>
              <a:rPr b="1" i="0" lang="ru" sz="1300" u="none" cap="none" strike="noStrike">
                <a:solidFill>
                  <a:schemeClr val="lt1"/>
                </a:solidFill>
              </a:rPr>
              <a:t> категори</a:t>
            </a:r>
            <a:r>
              <a:rPr b="1" lang="ru" sz="1300">
                <a:solidFill>
                  <a:schemeClr val="lt1"/>
                </a:solidFill>
              </a:rPr>
              <a:t>я</a:t>
            </a:r>
            <a:endParaRPr b="1" i="0" sz="1300" u="none" cap="none" strike="noStrike">
              <a:solidFill>
                <a:schemeClr val="lt1"/>
              </a:solidFill>
            </a:endParaRPr>
          </a:p>
        </p:txBody>
      </p:sp>
      <p:sp>
        <p:nvSpPr>
          <p:cNvPr id="281" name="Google Shape;281;g2ee95a4f320_1_734"/>
          <p:cNvSpPr txBox="1"/>
          <p:nvPr/>
        </p:nvSpPr>
        <p:spPr>
          <a:xfrm>
            <a:off x="2385875" y="2027750"/>
            <a:ext cx="4456200" cy="164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73050" lvl="0" marL="425450" marR="30099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F974E"/>
              </a:buClr>
              <a:buSzPts val="1200"/>
              <a:buFont typeface="Arial"/>
              <a:buChar char="●"/>
            </a:pPr>
            <a:r>
              <a:rPr b="1" lang="ru" sz="1200">
                <a:solidFill>
                  <a:srgbClr val="EF8600"/>
                </a:solidFill>
              </a:rPr>
              <a:t>Kitap </a:t>
            </a:r>
            <a:r>
              <a:rPr b="1" lang="ru" sz="1200">
                <a:solidFill>
                  <a:schemeClr val="dk1"/>
                </a:solidFill>
              </a:rPr>
              <a:t>– </a:t>
            </a:r>
            <a:r>
              <a:rPr lang="ru" sz="1200">
                <a:solidFill>
                  <a:schemeClr val="dk1"/>
                </a:solidFill>
              </a:rPr>
              <a:t>еліміздегі оқу сауаттылығын дамыту құралы түріндегі ең ауқымды онлайн-кітапхана.</a:t>
            </a:r>
            <a:endParaRPr sz="1200">
              <a:solidFill>
                <a:schemeClr val="dk1"/>
              </a:solidFill>
            </a:endParaRPr>
          </a:p>
          <a:p>
            <a:pPr indent="-304800" lvl="0" marL="457200" marR="5080" rtl="0" algn="l">
              <a:spcBef>
                <a:spcPts val="1000"/>
              </a:spcBef>
              <a:spcAft>
                <a:spcPts val="0"/>
              </a:spcAft>
              <a:buClr>
                <a:srgbClr val="FF974E"/>
              </a:buClr>
              <a:buSzPts val="1200"/>
              <a:buChar char="●"/>
            </a:pPr>
            <a:r>
              <a:rPr lang="ru" sz="1200">
                <a:solidFill>
                  <a:schemeClr val="dk1"/>
                </a:solidFill>
              </a:rPr>
              <a:t>Білім беру жүйесінің қатысушылары үшін кеңейтілген функционал: қала және аудан әдіскерлері, мектеп әкімшілігі, мұғалімдер мен кітапханашылар. Статистика және кітаптарды тағайындау. </a:t>
            </a:r>
            <a:endParaRPr sz="1200">
              <a:solidFill>
                <a:schemeClr val="dk1"/>
              </a:solidFill>
            </a:endParaRPr>
          </a:p>
          <a:p>
            <a:pPr indent="0" lvl="0" marL="0" marR="508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</a:endParaRPr>
          </a:p>
        </p:txBody>
      </p:sp>
      <p:pic>
        <p:nvPicPr>
          <p:cNvPr id="282" name="Google Shape;282;g2ee95a4f320_1_73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227700" y="2119650"/>
            <a:ext cx="1570525" cy="877873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220000" dist="95250">
              <a:srgbClr val="000000">
                <a:alpha val="20000"/>
              </a:srgbClr>
            </a:outerShdw>
          </a:effectLst>
        </p:spPr>
      </p:pic>
      <p:sp>
        <p:nvSpPr>
          <p:cNvPr id="283" name="Google Shape;283;g2ee95a4f320_1_734"/>
          <p:cNvSpPr/>
          <p:nvPr/>
        </p:nvSpPr>
        <p:spPr>
          <a:xfrm>
            <a:off x="2432813" y="808275"/>
            <a:ext cx="2727600" cy="428400"/>
          </a:xfrm>
          <a:prstGeom prst="flowChartAlternateProcess">
            <a:avLst/>
          </a:prstGeom>
          <a:solidFill>
            <a:srgbClr val="EB6E1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000"/>
              </a:spcAft>
              <a:buNone/>
            </a:pPr>
            <a:r>
              <a:rPr b="1" lang="ru" sz="1300">
                <a:solidFill>
                  <a:schemeClr val="lt1"/>
                </a:solidFill>
              </a:rPr>
              <a:t>«Балалар кітапханасы» тізімінен 160 + кітап</a:t>
            </a:r>
            <a:endParaRPr b="1" i="0" sz="1300" u="none" cap="none" strike="noStrike">
              <a:solidFill>
                <a:schemeClr val="lt1"/>
              </a:solidFill>
            </a:endParaRPr>
          </a:p>
        </p:txBody>
      </p:sp>
      <p:sp>
        <p:nvSpPr>
          <p:cNvPr id="284" name="Google Shape;284;g2ee95a4f320_1_734"/>
          <p:cNvSpPr/>
          <p:nvPr/>
        </p:nvSpPr>
        <p:spPr>
          <a:xfrm>
            <a:off x="429900" y="1358875"/>
            <a:ext cx="2461200" cy="428400"/>
          </a:xfrm>
          <a:prstGeom prst="flowChartAlternateProcess">
            <a:avLst/>
          </a:prstGeom>
          <a:solidFill>
            <a:srgbClr val="EB6E1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lang="ru" sz="1300">
                <a:solidFill>
                  <a:schemeClr val="lt1"/>
                </a:solidFill>
              </a:rPr>
              <a:t>400 +</a:t>
            </a:r>
            <a:r>
              <a:rPr b="1" i="0" lang="ru" sz="1300" u="none" cap="none" strike="noStrike">
                <a:solidFill>
                  <a:schemeClr val="lt1"/>
                </a:solidFill>
              </a:rPr>
              <a:t> </a:t>
            </a:r>
            <a:r>
              <a:rPr b="1" lang="ru" sz="1300">
                <a:solidFill>
                  <a:schemeClr val="lt1"/>
                </a:solidFill>
              </a:rPr>
              <a:t>ҮОБ сәйкес кітап</a:t>
            </a:r>
            <a:endParaRPr b="1" i="0" sz="1300" u="none" cap="none" strike="noStrike">
              <a:solidFill>
                <a:schemeClr val="lt1"/>
              </a:solidFill>
            </a:endParaRPr>
          </a:p>
        </p:txBody>
      </p:sp>
      <p:sp>
        <p:nvSpPr>
          <p:cNvPr id="285" name="Google Shape;285;g2ee95a4f320_1_734"/>
          <p:cNvSpPr txBox="1"/>
          <p:nvPr/>
        </p:nvSpPr>
        <p:spPr>
          <a:xfrm>
            <a:off x="2891100" y="3721325"/>
            <a:ext cx="5880900" cy="114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45720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b="1" i="1" lang="ru" sz="1100">
                <a:solidFill>
                  <a:schemeClr val="dk1"/>
                </a:solidFill>
              </a:rPr>
              <a:t>Оқу сауаттылығы – </a:t>
            </a:r>
            <a:r>
              <a:rPr i="1" lang="ru" sz="1100">
                <a:solidFill>
                  <a:schemeClr val="dk1"/>
                </a:solidFill>
              </a:rPr>
              <a:t>жазбаша сөйлеуді түсіну және қолдану қабілеті …</a:t>
            </a:r>
            <a:endParaRPr i="1" sz="11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i="1" lang="ru" sz="1100">
                <a:solidFill>
                  <a:schemeClr val="dk1"/>
                </a:solidFill>
              </a:rPr>
              <a:t> … </a:t>
            </a:r>
            <a:r>
              <a:rPr i="1" lang="ru" sz="1100">
                <a:solidFill>
                  <a:schemeClr val="dk1"/>
                </a:solidFill>
              </a:rPr>
              <a:t>қоғам анықтайтын және/немесе жеке тұлғаның құнды мақсаттары үшін. Бастауыш сынып оқушылары оқу үшін, мектепте және мектептен тыс оқырмандар қауымдастығына қатысу үшін және көңіл көтеру үшін оқиды.</a:t>
            </a:r>
            <a:endParaRPr b="1" i="1" sz="1100">
              <a:solidFill>
                <a:srgbClr val="EF8600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1200">
              <a:solidFill>
                <a:schemeClr val="dk1"/>
              </a:solidFill>
            </a:endParaRPr>
          </a:p>
        </p:txBody>
      </p:sp>
      <p:sp>
        <p:nvSpPr>
          <p:cNvPr id="286" name="Google Shape;286;g2ee95a4f320_1_734"/>
          <p:cNvSpPr txBox="1"/>
          <p:nvPr/>
        </p:nvSpPr>
        <p:spPr>
          <a:xfrm>
            <a:off x="0" y="0"/>
            <a:ext cx="7719600" cy="558600"/>
          </a:xfrm>
          <a:prstGeom prst="rect">
            <a:avLst/>
          </a:prstGeom>
          <a:noFill/>
          <a:ln>
            <a:noFill/>
          </a:ln>
          <a:effectLst>
            <a:outerShdw blurRad="42863" rotWithShape="0" algn="bl" dir="5400000" dist="28575">
              <a:schemeClr val="dk1">
                <a:alpha val="39000"/>
              </a:schemeClr>
            </a:outerShdw>
          </a:effectLst>
        </p:spPr>
        <p:txBody>
          <a:bodyPr anchorCtr="0" anchor="ctr" bIns="91425" lIns="306000" spcFirstLastPara="1" rIns="90000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" sz="1500">
                <a:solidFill>
                  <a:schemeClr val="lt1"/>
                </a:solidFill>
              </a:rPr>
              <a:t>Оқу сауаттылығын дамытуға арналған Онлайн-кітапхана</a:t>
            </a:r>
            <a:endParaRPr b="1" sz="15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0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g2ee95a4f320_1_823"/>
          <p:cNvSpPr txBox="1"/>
          <p:nvPr/>
        </p:nvSpPr>
        <p:spPr>
          <a:xfrm>
            <a:off x="166625" y="836700"/>
            <a:ext cx="6031200" cy="3822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11150" lvl="0" marL="457200" marR="5080" rtl="0" algn="l">
              <a:spcBef>
                <a:spcPts val="1000"/>
              </a:spcBef>
              <a:spcAft>
                <a:spcPts val="0"/>
              </a:spcAft>
              <a:buClr>
                <a:srgbClr val="EB6E17"/>
              </a:buClr>
              <a:buSzPts val="1300"/>
              <a:buFont typeface="Cambria Math"/>
              <a:buChar char="●"/>
            </a:pPr>
            <a:r>
              <a:rPr b="1" lang="ru" sz="1300">
                <a:solidFill>
                  <a:srgbClr val="EB6E17"/>
                </a:solidFill>
              </a:rPr>
              <a:t>Қазақ тіліндегі ең тамаша кітаптар мен аудиокітаптар жинағы:</a:t>
            </a:r>
            <a:r>
              <a:rPr lang="ru" sz="1300">
                <a:solidFill>
                  <a:srgbClr val="EB6E17"/>
                </a:solidFill>
              </a:rPr>
              <a:t> </a:t>
            </a:r>
            <a:r>
              <a:rPr lang="ru" sz="1300">
                <a:solidFill>
                  <a:schemeClr val="dk1"/>
                </a:solidFill>
              </a:rPr>
              <a:t>классикалық шығармалар, әлемдік бестселлерлер, бизнес, психология және мектеп оқушыларына арналған ҚР ОАМ ұсынған әдебиеттердің үш тілдегі ең ауқымды тізімі.</a:t>
            </a:r>
            <a:endParaRPr sz="1300">
              <a:solidFill>
                <a:schemeClr val="dk1"/>
              </a:solidFill>
            </a:endParaRPr>
          </a:p>
          <a:p>
            <a:pPr indent="-311150" lvl="0" marL="457200" marR="5080" rtl="0" algn="l">
              <a:spcBef>
                <a:spcPts val="0"/>
              </a:spcBef>
              <a:spcAft>
                <a:spcPts val="0"/>
              </a:spcAft>
              <a:buClr>
                <a:srgbClr val="EB6E17"/>
              </a:buClr>
              <a:buSzPts val="1300"/>
              <a:buChar char="●"/>
            </a:pPr>
            <a:r>
              <a:rPr b="1" lang="ru" sz="1300">
                <a:solidFill>
                  <a:srgbClr val="EB6E17"/>
                </a:solidFill>
              </a:rPr>
              <a:t>Білім беру жүйесіне қатысушыларға арналған кеңейтілген функционал:</a:t>
            </a:r>
            <a:endParaRPr b="1" sz="1300">
              <a:solidFill>
                <a:srgbClr val="EB6E17"/>
              </a:solidFill>
            </a:endParaRPr>
          </a:p>
          <a:p>
            <a:pPr indent="-311150" lvl="1" marL="914400" marR="5080" rtl="0" algn="l">
              <a:spcBef>
                <a:spcPts val="0"/>
              </a:spcBef>
              <a:spcAft>
                <a:spcPts val="0"/>
              </a:spcAft>
              <a:buClr>
                <a:srgbClr val="EB6E17"/>
              </a:buClr>
              <a:buSzPts val="1300"/>
              <a:buFont typeface="Cambria Math"/>
              <a:buChar char="○"/>
            </a:pPr>
            <a:r>
              <a:rPr lang="ru" sz="1300">
                <a:solidFill>
                  <a:schemeClr val="dk1"/>
                </a:solidFill>
              </a:rPr>
              <a:t>оқушылардың оқу статистикасының жалпы және жеке есебі қала, аудан </a:t>
            </a:r>
            <a:r>
              <a:rPr b="1" lang="ru" sz="1300">
                <a:solidFill>
                  <a:srgbClr val="EB6E17"/>
                </a:solidFill>
              </a:rPr>
              <a:t>әдіскерлеріне</a:t>
            </a:r>
            <a:r>
              <a:rPr lang="ru" sz="1300">
                <a:solidFill>
                  <a:schemeClr val="dk1"/>
                </a:solidFill>
              </a:rPr>
              <a:t>, мектеп </a:t>
            </a:r>
            <a:r>
              <a:rPr b="1" lang="ru" sz="1300">
                <a:solidFill>
                  <a:srgbClr val="EB6E17"/>
                </a:solidFill>
              </a:rPr>
              <a:t>әкімшілігіне </a:t>
            </a:r>
            <a:r>
              <a:rPr lang="ru" sz="1300">
                <a:solidFill>
                  <a:schemeClr val="dk1"/>
                </a:solidFill>
              </a:rPr>
              <a:t>және </a:t>
            </a:r>
            <a:r>
              <a:rPr b="1" lang="ru" sz="1300">
                <a:solidFill>
                  <a:srgbClr val="EB6E17"/>
                </a:solidFill>
              </a:rPr>
              <a:t>мұғалімдерге </a:t>
            </a:r>
            <a:r>
              <a:rPr lang="ru" sz="1300">
                <a:solidFill>
                  <a:schemeClr val="dk1"/>
                </a:solidFill>
              </a:rPr>
              <a:t>арналған;</a:t>
            </a:r>
            <a:endParaRPr sz="1300">
              <a:solidFill>
                <a:schemeClr val="dk1"/>
              </a:solidFill>
            </a:endParaRPr>
          </a:p>
          <a:p>
            <a:pPr indent="-311150" lvl="1" marL="914400" marR="5080" rtl="0" algn="l">
              <a:spcBef>
                <a:spcPts val="0"/>
              </a:spcBef>
              <a:spcAft>
                <a:spcPts val="0"/>
              </a:spcAft>
              <a:buClr>
                <a:srgbClr val="EB6E17"/>
              </a:buClr>
              <a:buSzPts val="1300"/>
              <a:buFont typeface="Cambria Math"/>
              <a:buChar char="○"/>
            </a:pPr>
            <a:r>
              <a:rPr lang="ru" sz="1300">
                <a:solidFill>
                  <a:schemeClr val="dk1"/>
                </a:solidFill>
              </a:rPr>
              <a:t>мектептер мен сыныптар бойынша статистиканы бөлу, кезеңді таңдау және әрбір оқушының </a:t>
            </a:r>
            <a:r>
              <a:rPr b="1" lang="ru" sz="1300">
                <a:solidFill>
                  <a:srgbClr val="EB6E17"/>
                </a:solidFill>
              </a:rPr>
              <a:t>жеке статистикасы</a:t>
            </a:r>
            <a:r>
              <a:rPr lang="ru" sz="1300">
                <a:solidFill>
                  <a:schemeClr val="dk1"/>
                </a:solidFill>
              </a:rPr>
              <a:t>;</a:t>
            </a:r>
            <a:endParaRPr sz="1300">
              <a:solidFill>
                <a:schemeClr val="dk1"/>
              </a:solidFill>
            </a:endParaRPr>
          </a:p>
          <a:p>
            <a:pPr indent="-311150" lvl="1" marL="914400" marR="5080" rtl="0" algn="l">
              <a:spcBef>
                <a:spcPts val="0"/>
              </a:spcBef>
              <a:spcAft>
                <a:spcPts val="0"/>
              </a:spcAft>
              <a:buClr>
                <a:srgbClr val="EB6E17"/>
              </a:buClr>
              <a:buSzPts val="1300"/>
              <a:buFont typeface="Cambria Math"/>
              <a:buChar char="○"/>
            </a:pPr>
            <a:r>
              <a:rPr lang="ru" sz="1300">
                <a:solidFill>
                  <a:schemeClr val="dk1"/>
                </a:solidFill>
              </a:rPr>
              <a:t>үй тапсырмасымен бірге </a:t>
            </a:r>
            <a:r>
              <a:rPr b="1" lang="ru" sz="1300">
                <a:solidFill>
                  <a:srgbClr val="EB6E17"/>
                </a:solidFill>
              </a:rPr>
              <a:t>кітаптарды тағайындау</a:t>
            </a:r>
            <a:r>
              <a:rPr lang="ru" sz="1300">
                <a:solidFill>
                  <a:schemeClr val="dk1"/>
                </a:solidFill>
              </a:rPr>
              <a:t>: ҮОБ сәйкес дайын кітаптар тізімінен таңдау және қосымша файлдарды тіркеу мүмкіндігі.</a:t>
            </a:r>
            <a:endParaRPr sz="1300">
              <a:solidFill>
                <a:schemeClr val="dk1"/>
              </a:solidFill>
            </a:endParaRPr>
          </a:p>
          <a:p>
            <a:pPr indent="-311150" lvl="0" marL="457200" marR="5080" rtl="0" algn="l">
              <a:spcBef>
                <a:spcPts val="0"/>
              </a:spcBef>
              <a:spcAft>
                <a:spcPts val="0"/>
              </a:spcAft>
              <a:buClr>
                <a:srgbClr val="EB6E17"/>
              </a:buClr>
              <a:buSzPts val="1300"/>
              <a:buFont typeface="Cambria Math"/>
              <a:buChar char="●"/>
            </a:pPr>
            <a:r>
              <a:rPr lang="ru" sz="1300">
                <a:solidFill>
                  <a:schemeClr val="dk1"/>
                </a:solidFill>
              </a:rPr>
              <a:t>Аудиокітаптарды </a:t>
            </a:r>
            <a:r>
              <a:rPr b="1" lang="ru" sz="1300">
                <a:solidFill>
                  <a:srgbClr val="EB6E17"/>
                </a:solidFill>
              </a:rPr>
              <a:t>кәсіби дикторлар</a:t>
            </a:r>
            <a:r>
              <a:rPr lang="ru" sz="1300">
                <a:solidFill>
                  <a:schemeClr val="dk1"/>
                </a:solidFill>
              </a:rPr>
              <a:t> дыбыстаған.</a:t>
            </a:r>
            <a:endParaRPr sz="1300">
              <a:solidFill>
                <a:schemeClr val="dk1"/>
              </a:solidFill>
            </a:endParaRPr>
          </a:p>
          <a:p>
            <a:pPr indent="-311150" lvl="0" marL="457200" marR="5080" rtl="0" algn="l">
              <a:spcBef>
                <a:spcPts val="0"/>
              </a:spcBef>
              <a:spcAft>
                <a:spcPts val="0"/>
              </a:spcAft>
              <a:buClr>
                <a:srgbClr val="EB6E17"/>
              </a:buClr>
              <a:buSzPts val="1300"/>
              <a:buFont typeface="Cambria Math"/>
              <a:buChar char="●"/>
            </a:pPr>
            <a:r>
              <a:rPr b="1" lang="ru" sz="1300">
                <a:solidFill>
                  <a:srgbClr val="EB6E17"/>
                </a:solidFill>
              </a:rPr>
              <a:t>Жеке кітапхана</a:t>
            </a:r>
            <a:r>
              <a:rPr lang="ru" sz="1300">
                <a:solidFill>
                  <a:schemeClr val="dk1"/>
                </a:solidFill>
              </a:rPr>
              <a:t> құру және кітаптарды әртүрлі сөрелерге бөлу, сондай-ақ бетбелгілерді қосу және дәйексөздерді сақтау мүмкіндігі.</a:t>
            </a:r>
            <a:endParaRPr sz="1300">
              <a:solidFill>
                <a:schemeClr val="dk1"/>
              </a:solidFill>
            </a:endParaRPr>
          </a:p>
          <a:p>
            <a:pPr indent="-311150" lvl="0" marL="457200" marR="5080" rtl="0" algn="l">
              <a:spcBef>
                <a:spcPts val="0"/>
              </a:spcBef>
              <a:spcAft>
                <a:spcPts val="0"/>
              </a:spcAft>
              <a:buClr>
                <a:srgbClr val="EB6E17"/>
              </a:buClr>
              <a:buSzPts val="1300"/>
              <a:buFont typeface="Cambria Math"/>
              <a:buChar char="●"/>
            </a:pPr>
            <a:r>
              <a:rPr lang="ru" sz="1300">
                <a:solidFill>
                  <a:schemeClr val="dk1"/>
                </a:solidFill>
              </a:rPr>
              <a:t>Қосымшада сақталған кітаптарды </a:t>
            </a:r>
            <a:r>
              <a:rPr b="1" lang="ru" sz="1300">
                <a:solidFill>
                  <a:srgbClr val="EB6E17"/>
                </a:solidFill>
              </a:rPr>
              <a:t>интернетсіз оқу/тыңдау мүмкіндігі</a:t>
            </a:r>
            <a:r>
              <a:rPr lang="ru" sz="1300">
                <a:solidFill>
                  <a:schemeClr val="dk1"/>
                </a:solidFill>
              </a:rPr>
              <a:t>.</a:t>
            </a:r>
            <a:endParaRPr sz="1300">
              <a:solidFill>
                <a:schemeClr val="dk1"/>
              </a:solidFill>
            </a:endParaRPr>
          </a:p>
        </p:txBody>
      </p:sp>
      <p:pic>
        <p:nvPicPr>
          <p:cNvPr id="292" name="Google Shape;292;g2ee95a4f320_1_8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44543" y="2386398"/>
            <a:ext cx="852918" cy="1266586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3840000" dist="57150">
              <a:srgbClr val="000000">
                <a:alpha val="39000"/>
              </a:srgbClr>
            </a:outerShdw>
          </a:effectLst>
        </p:spPr>
      </p:pic>
      <p:pic>
        <p:nvPicPr>
          <p:cNvPr id="293" name="Google Shape;293;g2ee95a4f320_1_8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927241" y="3718304"/>
            <a:ext cx="880994" cy="130827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3840000" dist="57150">
              <a:srgbClr val="000000">
                <a:alpha val="39000"/>
              </a:srgbClr>
            </a:outerShdw>
          </a:effectLst>
        </p:spPr>
      </p:pic>
      <p:pic>
        <p:nvPicPr>
          <p:cNvPr id="294" name="Google Shape;294;g2ee95a4f320_1_82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097447" y="2156940"/>
            <a:ext cx="819821" cy="1229758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49410"/>
              </a:srgbClr>
            </a:outerShdw>
          </a:effectLst>
        </p:spPr>
      </p:pic>
      <p:pic>
        <p:nvPicPr>
          <p:cNvPr id="295" name="Google Shape;295;g2ee95a4f320_1_82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843529" y="915974"/>
            <a:ext cx="908820" cy="1349598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3840000" dist="57150">
              <a:srgbClr val="000000">
                <a:alpha val="39000"/>
              </a:srgbClr>
            </a:outerShdw>
          </a:effectLst>
        </p:spPr>
      </p:pic>
      <p:pic>
        <p:nvPicPr>
          <p:cNvPr id="296" name="Google Shape;296;g2ee95a4f320_1_823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7036626" y="3718295"/>
            <a:ext cx="760660" cy="112958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49410"/>
              </a:srgbClr>
            </a:outerShdw>
          </a:effectLst>
        </p:spPr>
      </p:pic>
      <p:pic>
        <p:nvPicPr>
          <p:cNvPr id="297" name="Google Shape;297;g2ee95a4f320_1_823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6294726" y="2700004"/>
            <a:ext cx="852936" cy="1308258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38100">
              <a:srgbClr val="000000">
                <a:alpha val="28630"/>
              </a:srgbClr>
            </a:outerShdw>
          </a:effectLst>
        </p:spPr>
      </p:pic>
      <p:pic>
        <p:nvPicPr>
          <p:cNvPr id="298" name="Google Shape;298;g2ee95a4f320_1_823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707185" y="1163796"/>
            <a:ext cx="880990" cy="1308276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3840000" dist="57150">
              <a:srgbClr val="000000">
                <a:alpha val="39000"/>
              </a:srgbClr>
            </a:outerShdw>
          </a:effectLst>
        </p:spPr>
      </p:pic>
      <p:sp>
        <p:nvSpPr>
          <p:cNvPr id="299" name="Google Shape;299;g2ee95a4f320_1_823"/>
          <p:cNvSpPr txBox="1"/>
          <p:nvPr/>
        </p:nvSpPr>
        <p:spPr>
          <a:xfrm>
            <a:off x="0" y="0"/>
            <a:ext cx="7719600" cy="558600"/>
          </a:xfrm>
          <a:prstGeom prst="rect">
            <a:avLst/>
          </a:prstGeom>
          <a:noFill/>
          <a:ln>
            <a:noFill/>
          </a:ln>
          <a:effectLst>
            <a:outerShdw blurRad="42863" rotWithShape="0" algn="bl" dir="5400000" dist="28575">
              <a:schemeClr val="dk1">
                <a:alpha val="28000"/>
              </a:schemeClr>
            </a:outerShdw>
          </a:effectLst>
        </p:spPr>
        <p:txBody>
          <a:bodyPr anchorCtr="0" anchor="ctr" bIns="91425" lIns="306000" spcFirstLastPara="1" rIns="90000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" sz="2200">
                <a:solidFill>
                  <a:schemeClr val="lt1"/>
                </a:solidFill>
              </a:rPr>
              <a:t>КОНТЕНТ пен ПЛАТФОРМАНЫҢ МҮМКІНДІКТЕРІ</a:t>
            </a:r>
            <a:endParaRPr sz="22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g2f25f540702_7_0"/>
          <p:cNvSpPr txBox="1"/>
          <p:nvPr/>
        </p:nvSpPr>
        <p:spPr>
          <a:xfrm>
            <a:off x="3796950" y="1367825"/>
            <a:ext cx="4673400" cy="6312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ru" sz="1600" u="sng" cap="none" strike="noStrike">
                <a:solidFill>
                  <a:srgbClr val="EB5A56"/>
                </a:solidFill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BilimUstaz.kz </a:t>
            </a:r>
            <a:r>
              <a:rPr b="1" i="0" lang="ru" sz="1600" cap="none" strike="noStrike">
                <a:solidFill>
                  <a:srgbClr val="EB5A56"/>
                </a:solidFill>
                <a:uFill>
                  <a:noFill/>
                </a:uFill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платформасында оқудың</a:t>
            </a:r>
            <a:r>
              <a:rPr b="1" lang="ru" sz="1600">
                <a:solidFill>
                  <a:srgbClr val="EB5A56"/>
                </a:solidFill>
                <a:uFill>
                  <a:noFill/>
                </a:uFill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</a:t>
            </a:r>
            <a:r>
              <a:rPr b="1" i="0" lang="ru" sz="1600" cap="none" strike="noStrike">
                <a:solidFill>
                  <a:srgbClr val="EB5A56"/>
                </a:solidFill>
                <a:uFill>
                  <a:noFill/>
                </a:uFill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артықшылықтары</a:t>
            </a:r>
            <a:r>
              <a:rPr b="1" i="0" lang="ru" sz="1600" u="sng" cap="none" strike="noStrike">
                <a:solidFill>
                  <a:srgbClr val="EB5A56"/>
                </a:solidFill>
                <a:hlinkClick r:id="rId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 </a:t>
            </a:r>
            <a:endParaRPr i="0" sz="1600" u="none" cap="none" strike="noStrike">
              <a:solidFill>
                <a:srgbClr val="EB5A56"/>
              </a:solidFill>
            </a:endParaRPr>
          </a:p>
        </p:txBody>
      </p:sp>
      <p:sp>
        <p:nvSpPr>
          <p:cNvPr id="305" name="Google Shape;305;g2f25f540702_7_0"/>
          <p:cNvSpPr txBox="1"/>
          <p:nvPr/>
        </p:nvSpPr>
        <p:spPr>
          <a:xfrm>
            <a:off x="3632550" y="2039400"/>
            <a:ext cx="5002200" cy="25704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spAutoFit/>
          </a:bodyPr>
          <a:lstStyle/>
          <a:p>
            <a:pPr indent="-241300" lvl="0" marL="342900" rtl="0" algn="just">
              <a:spcBef>
                <a:spcPts val="1000"/>
              </a:spcBef>
              <a:spcAft>
                <a:spcPts val="0"/>
              </a:spcAft>
              <a:buClr>
                <a:srgbClr val="EB5D5B"/>
              </a:buClr>
              <a:buSzPts val="1200"/>
              <a:buChar char="●"/>
            </a:pPr>
            <a:r>
              <a:rPr lang="ru" sz="1200">
                <a:solidFill>
                  <a:schemeClr val="dk1"/>
                </a:solidFill>
                <a:highlight>
                  <a:schemeClr val="lt1"/>
                </a:highlight>
              </a:rPr>
              <a:t>«Bilim Land» ЖШС педагогтердің біліктілігін арттыру ұйымдарының тізбесіне енгізілген, </a:t>
            </a:r>
            <a:r>
              <a:rPr lang="ru" sz="1200">
                <a:solidFill>
                  <a:schemeClr val="dk1"/>
                </a:solidFill>
              </a:rPr>
              <a:t>білім беру бағдарламалары ҚР Оқу-ағарту министрлігімен келісілген</a:t>
            </a:r>
            <a:r>
              <a:rPr lang="ru" sz="1200">
                <a:solidFill>
                  <a:schemeClr val="dk1"/>
                </a:solidFill>
                <a:highlight>
                  <a:schemeClr val="lt1"/>
                </a:highlight>
              </a:rPr>
              <a:t>;</a:t>
            </a:r>
            <a:endParaRPr sz="1200">
              <a:solidFill>
                <a:schemeClr val="dk1"/>
              </a:solidFill>
              <a:highlight>
                <a:schemeClr val="lt1"/>
              </a:highlight>
            </a:endParaRPr>
          </a:p>
          <a:p>
            <a:pPr indent="-241300" lvl="0" marL="342900" rtl="0" algn="l">
              <a:spcBef>
                <a:spcPts val="1000"/>
              </a:spcBef>
              <a:spcAft>
                <a:spcPts val="0"/>
              </a:spcAft>
              <a:buClr>
                <a:srgbClr val="EB5D5B"/>
              </a:buClr>
              <a:buSzPts val="1200"/>
              <a:buChar char="●"/>
            </a:pPr>
            <a:r>
              <a:rPr lang="ru" sz="1200">
                <a:solidFill>
                  <a:schemeClr val="dk1"/>
                </a:solidFill>
              </a:rPr>
              <a:t>қолайлы уақытта және ыңғайлы жерде оқу мүмкіндігі;</a:t>
            </a:r>
            <a:endParaRPr sz="1200">
              <a:solidFill>
                <a:schemeClr val="dk1"/>
              </a:solidFill>
            </a:endParaRPr>
          </a:p>
          <a:p>
            <a:pPr indent="-241300" lvl="0" marL="342900" rtl="0" algn="l">
              <a:spcBef>
                <a:spcPts val="1000"/>
              </a:spcBef>
              <a:spcAft>
                <a:spcPts val="0"/>
              </a:spcAft>
              <a:buClr>
                <a:srgbClr val="EB5D5B"/>
              </a:buClr>
              <a:buSzPts val="1200"/>
              <a:buChar char="●"/>
            </a:pPr>
            <a:r>
              <a:rPr lang="ru" sz="1200">
                <a:solidFill>
                  <a:schemeClr val="dk1"/>
                </a:solidFill>
              </a:rPr>
              <a:t>жеке, жеделдетілген кесте бойынша оқу;</a:t>
            </a:r>
            <a:endParaRPr sz="1200">
              <a:solidFill>
                <a:schemeClr val="dk1"/>
              </a:solidFill>
            </a:endParaRPr>
          </a:p>
          <a:p>
            <a:pPr indent="-241300" lvl="0" marL="342900" rtl="0" algn="l">
              <a:spcBef>
                <a:spcPts val="1000"/>
              </a:spcBef>
              <a:spcAft>
                <a:spcPts val="0"/>
              </a:spcAft>
              <a:buClr>
                <a:srgbClr val="EB5D5B"/>
              </a:buClr>
              <a:buSzPts val="1200"/>
              <a:buChar char="●"/>
            </a:pPr>
            <a:r>
              <a:rPr lang="ru" sz="1200">
                <a:solidFill>
                  <a:schemeClr val="dk1"/>
                </a:solidFill>
              </a:rPr>
              <a:t>курс материалдарына 24/7 қол жеткізу;</a:t>
            </a:r>
            <a:endParaRPr sz="1200">
              <a:solidFill>
                <a:schemeClr val="dk1"/>
              </a:solidFill>
            </a:endParaRPr>
          </a:p>
          <a:p>
            <a:pPr indent="-241300" lvl="0" marL="342900" rtl="0" algn="l">
              <a:spcBef>
                <a:spcPts val="1000"/>
              </a:spcBef>
              <a:spcAft>
                <a:spcPts val="0"/>
              </a:spcAft>
              <a:buClr>
                <a:srgbClr val="EB5D5B"/>
              </a:buClr>
              <a:buSzPts val="1200"/>
              <a:buChar char="●"/>
            </a:pPr>
            <a:r>
              <a:rPr lang="ru" sz="1200">
                <a:solidFill>
                  <a:schemeClr val="dk1"/>
                </a:solidFill>
              </a:rPr>
              <a:t>жұмыс пен оқуды қатар алып жүру мүмкіндігі;</a:t>
            </a:r>
            <a:endParaRPr sz="1200">
              <a:solidFill>
                <a:schemeClr val="dk1"/>
              </a:solidFill>
            </a:endParaRPr>
          </a:p>
          <a:p>
            <a:pPr indent="-241300" lvl="0" marL="342900" rtl="0" algn="l">
              <a:spcBef>
                <a:spcPts val="1000"/>
              </a:spcBef>
              <a:spcAft>
                <a:spcPts val="0"/>
              </a:spcAft>
              <a:buClr>
                <a:srgbClr val="EA9999"/>
              </a:buClr>
              <a:buSzPts val="1200"/>
              <a:buChar char="●"/>
            </a:pPr>
            <a:r>
              <a:rPr lang="ru" sz="1200">
                <a:solidFill>
                  <a:schemeClr val="dk1"/>
                </a:solidFill>
              </a:rPr>
              <a:t>қорытынды аттестаттауды қашықтан өту;</a:t>
            </a:r>
            <a:endParaRPr sz="1200">
              <a:solidFill>
                <a:schemeClr val="dk1"/>
              </a:solidFill>
            </a:endParaRPr>
          </a:p>
          <a:p>
            <a:pPr indent="-241300" lvl="0" marL="342900" rtl="0" algn="l">
              <a:spcBef>
                <a:spcPts val="1000"/>
              </a:spcBef>
              <a:spcAft>
                <a:spcPts val="0"/>
              </a:spcAft>
              <a:buClr>
                <a:srgbClr val="EB5D5B"/>
              </a:buClr>
              <a:buSzPts val="1200"/>
              <a:buChar char="●"/>
            </a:pPr>
            <a:r>
              <a:rPr lang="ru" sz="1200">
                <a:solidFill>
                  <a:schemeClr val="dk1"/>
                </a:solidFill>
              </a:rPr>
              <a:t>курстан кейінгі қолдау.</a:t>
            </a:r>
            <a:endParaRPr sz="1200">
              <a:solidFill>
                <a:schemeClr val="dk1"/>
              </a:solidFill>
            </a:endParaRPr>
          </a:p>
        </p:txBody>
      </p:sp>
      <p:sp>
        <p:nvSpPr>
          <p:cNvPr id="306" name="Google Shape;306;g2f25f540702_7_0"/>
          <p:cNvSpPr txBox="1"/>
          <p:nvPr/>
        </p:nvSpPr>
        <p:spPr>
          <a:xfrm>
            <a:off x="411475" y="743700"/>
            <a:ext cx="6301500" cy="6927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None/>
            </a:pPr>
            <a:r>
              <a:rPr lang="ru" sz="1800">
                <a:solidFill>
                  <a:schemeClr val="dk1"/>
                </a:solidFill>
              </a:rPr>
              <a:t>ӘР МҰҒАЛІМ ӨЗІНІҢ КӘСІБИ ДЕҢГЕЙІН ЖОҒАРЛАТА АЛАТЫН </a:t>
            </a:r>
            <a:r>
              <a:rPr b="1" lang="ru" sz="1800">
                <a:solidFill>
                  <a:srgbClr val="EB5D5B"/>
                </a:solidFill>
              </a:rPr>
              <a:t>ПЛАТФОРМА</a:t>
            </a:r>
            <a:endParaRPr b="1" sz="1800">
              <a:solidFill>
                <a:srgbClr val="EB5D5B"/>
              </a:solidFill>
            </a:endParaRPr>
          </a:p>
        </p:txBody>
      </p:sp>
      <p:pic>
        <p:nvPicPr>
          <p:cNvPr id="307" name="Google Shape;307;g2f25f540702_7_0"/>
          <p:cNvPicPr preferRelativeResize="0"/>
          <p:nvPr/>
        </p:nvPicPr>
        <p:blipFill rotWithShape="1">
          <a:blip r:embed="rId8">
            <a:alphaModFix/>
          </a:blip>
          <a:srcRect b="0" l="11010" r="11010" t="0"/>
          <a:stretch/>
        </p:blipFill>
        <p:spPr>
          <a:xfrm>
            <a:off x="411475" y="1713300"/>
            <a:ext cx="3225024" cy="2757250"/>
          </a:xfrm>
          <a:prstGeom prst="rect">
            <a:avLst/>
          </a:prstGeom>
          <a:noFill/>
          <a:ln>
            <a:noFill/>
          </a:ln>
          <a:effectLst>
            <a:outerShdw blurRad="271463" rotWithShape="0" algn="bl" dir="5400000" dist="133350">
              <a:srgbClr val="808080">
                <a:alpha val="24000"/>
              </a:srgbClr>
            </a:outerShdw>
          </a:effectLst>
        </p:spPr>
      </p:pic>
      <p:sp>
        <p:nvSpPr>
          <p:cNvPr id="308" name="Google Shape;308;g2f25f540702_7_0"/>
          <p:cNvSpPr txBox="1"/>
          <p:nvPr/>
        </p:nvSpPr>
        <p:spPr>
          <a:xfrm>
            <a:off x="0" y="0"/>
            <a:ext cx="7719600" cy="558600"/>
          </a:xfrm>
          <a:prstGeom prst="rect">
            <a:avLst/>
          </a:prstGeom>
          <a:noFill/>
          <a:ln>
            <a:noFill/>
          </a:ln>
          <a:effectLst>
            <a:outerShdw blurRad="42863" rotWithShape="0" algn="bl" dir="5400000" dist="28575">
              <a:schemeClr val="dk1">
                <a:alpha val="28000"/>
              </a:schemeClr>
            </a:outerShdw>
          </a:effectLst>
        </p:spPr>
        <p:txBody>
          <a:bodyPr anchorCtr="0" anchor="ctr" bIns="91425" lIns="306000" spcFirstLastPara="1" rIns="90000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" sz="22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BilimUstaz</a:t>
            </a:r>
            <a:endParaRPr sz="22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2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g2f25f540702_7_8"/>
          <p:cNvSpPr/>
          <p:nvPr/>
        </p:nvSpPr>
        <p:spPr>
          <a:xfrm>
            <a:off x="7092525" y="2236850"/>
            <a:ext cx="883500" cy="175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4" name="Google Shape;314;g2f25f540702_7_8"/>
          <p:cNvSpPr txBox="1"/>
          <p:nvPr/>
        </p:nvSpPr>
        <p:spPr>
          <a:xfrm>
            <a:off x="192848" y="923225"/>
            <a:ext cx="4977000" cy="31965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spAutoFit/>
          </a:bodyPr>
          <a:lstStyle/>
          <a:p>
            <a:pPr indent="-241300" lvl="0" marL="342900" rtl="0" algn="l">
              <a:spcBef>
                <a:spcPts val="1000"/>
              </a:spcBef>
              <a:spcAft>
                <a:spcPts val="0"/>
              </a:spcAft>
              <a:buClr>
                <a:srgbClr val="EB5D5B"/>
              </a:buClr>
              <a:buSzPts val="1200"/>
              <a:buChar char="●"/>
            </a:pPr>
            <a:r>
              <a:rPr b="1" lang="ru" sz="1200">
                <a:solidFill>
                  <a:srgbClr val="FF0000"/>
                </a:solidFill>
              </a:rPr>
              <a:t>86 000</a:t>
            </a:r>
            <a:r>
              <a:rPr lang="ru" sz="1200">
                <a:solidFill>
                  <a:schemeClr val="dk1"/>
                </a:solidFill>
              </a:rPr>
              <a:t>-нан астам педагог оқудан сәтті өтті және сертификат алды;</a:t>
            </a:r>
            <a:endParaRPr sz="12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ru" sz="1200">
                <a:solidFill>
                  <a:schemeClr val="dk1"/>
                </a:solidFill>
              </a:rPr>
              <a:t>Төмендегі бағыттар бойынша </a:t>
            </a:r>
            <a:r>
              <a:rPr b="1" lang="ru" sz="1200">
                <a:solidFill>
                  <a:srgbClr val="FF0000"/>
                </a:solidFill>
              </a:rPr>
              <a:t>70</a:t>
            </a:r>
            <a:r>
              <a:rPr lang="ru" sz="1200">
                <a:solidFill>
                  <a:schemeClr val="dk1"/>
                </a:solidFill>
              </a:rPr>
              <a:t>-тан артық біліктілікті арттыру курсы бар:</a:t>
            </a:r>
            <a:endParaRPr sz="1200">
              <a:solidFill>
                <a:schemeClr val="dk1"/>
              </a:solidFill>
            </a:endParaRPr>
          </a:p>
          <a:p>
            <a:pPr indent="-241300" lvl="0" marL="342900" rtl="0" algn="l">
              <a:spcBef>
                <a:spcPts val="1000"/>
              </a:spcBef>
              <a:spcAft>
                <a:spcPts val="0"/>
              </a:spcAft>
              <a:buClr>
                <a:srgbClr val="EB5D5B"/>
              </a:buClr>
              <a:buSzPts val="1200"/>
              <a:buChar char="●"/>
            </a:pPr>
            <a:r>
              <a:rPr lang="ru" sz="1200">
                <a:solidFill>
                  <a:schemeClr val="dk1"/>
                </a:solidFill>
              </a:rPr>
              <a:t>оқушылардың функционалдық сауаттылығын қалыптастыру, </a:t>
            </a:r>
            <a:endParaRPr sz="1200">
              <a:solidFill>
                <a:schemeClr val="dk1"/>
              </a:solidFill>
            </a:endParaRPr>
          </a:p>
          <a:p>
            <a:pPr indent="-241300" lvl="0" marL="342900" rtl="0" algn="l">
              <a:spcBef>
                <a:spcPts val="1000"/>
              </a:spcBef>
              <a:spcAft>
                <a:spcPts val="0"/>
              </a:spcAft>
              <a:buClr>
                <a:srgbClr val="EB5D5B"/>
              </a:buClr>
              <a:buSzPts val="1200"/>
              <a:buChar char="●"/>
            </a:pPr>
            <a:r>
              <a:rPr lang="ru" sz="1200">
                <a:solidFill>
                  <a:schemeClr val="dk1"/>
                </a:solidFill>
              </a:rPr>
              <a:t>жетілдірілген цифрлық технологияларды қолдану;</a:t>
            </a:r>
            <a:endParaRPr sz="1200">
              <a:solidFill>
                <a:schemeClr val="dk1"/>
              </a:solidFill>
            </a:endParaRPr>
          </a:p>
          <a:p>
            <a:pPr indent="-241300" lvl="0" marL="342900" rtl="0" algn="l">
              <a:spcBef>
                <a:spcPts val="1000"/>
              </a:spcBef>
              <a:spcAft>
                <a:spcPts val="0"/>
              </a:spcAft>
              <a:buClr>
                <a:srgbClr val="EB5D5B"/>
              </a:buClr>
              <a:buSzPts val="1200"/>
              <a:buChar char="●"/>
            </a:pPr>
            <a:r>
              <a:rPr lang="ru" sz="1200">
                <a:solidFill>
                  <a:schemeClr val="dk1"/>
                </a:solidFill>
              </a:rPr>
              <a:t>оқу процесінде жасанды интеллектті пайдалану;</a:t>
            </a:r>
            <a:endParaRPr sz="1200">
              <a:solidFill>
                <a:schemeClr val="dk1"/>
              </a:solidFill>
            </a:endParaRPr>
          </a:p>
          <a:p>
            <a:pPr indent="-241300" lvl="0" marL="342900" rtl="0" algn="l">
              <a:spcBef>
                <a:spcPts val="1000"/>
              </a:spcBef>
              <a:spcAft>
                <a:spcPts val="0"/>
              </a:spcAft>
              <a:buClr>
                <a:srgbClr val="EB5D5B"/>
              </a:buClr>
              <a:buSzPts val="1200"/>
              <a:buChar char="●"/>
            </a:pPr>
            <a:r>
              <a:rPr lang="ru" sz="1200">
                <a:solidFill>
                  <a:schemeClr val="dk1"/>
                </a:solidFill>
              </a:rPr>
              <a:t>заманауи педагогикалық технологиялар;</a:t>
            </a:r>
            <a:endParaRPr sz="1200">
              <a:solidFill>
                <a:schemeClr val="dk1"/>
              </a:solidFill>
            </a:endParaRPr>
          </a:p>
          <a:p>
            <a:pPr indent="-241300" lvl="0" marL="342900" rtl="0" algn="l">
              <a:spcBef>
                <a:spcPts val="1000"/>
              </a:spcBef>
              <a:spcAft>
                <a:spcPts val="0"/>
              </a:spcAft>
              <a:buClr>
                <a:srgbClr val="EB5D5B"/>
              </a:buClr>
              <a:buSzPts val="1200"/>
              <a:buChar char="●"/>
            </a:pPr>
            <a:r>
              <a:rPr lang="ru" sz="1200">
                <a:solidFill>
                  <a:schemeClr val="dk1"/>
                </a:solidFill>
              </a:rPr>
              <a:t>инклюзивті білім беруді жүзеге асыру;</a:t>
            </a:r>
            <a:endParaRPr sz="1200">
              <a:solidFill>
                <a:schemeClr val="dk1"/>
              </a:solidFill>
            </a:endParaRPr>
          </a:p>
          <a:p>
            <a:pPr indent="-241300" lvl="0" marL="342900" rtl="0" algn="l">
              <a:spcBef>
                <a:spcPts val="1000"/>
              </a:spcBef>
              <a:spcAft>
                <a:spcPts val="0"/>
              </a:spcAft>
              <a:buClr>
                <a:srgbClr val="EB5D5B"/>
              </a:buClr>
              <a:buSzPts val="1200"/>
              <a:buChar char="●"/>
            </a:pPr>
            <a:r>
              <a:rPr lang="ru" sz="1200">
                <a:solidFill>
                  <a:schemeClr val="dk1"/>
                </a:solidFill>
              </a:rPr>
              <a:t>жұмсақ дағдыларлы дамытудың интегративті тәсілі және т.б.</a:t>
            </a:r>
            <a:endParaRPr sz="1200">
              <a:solidFill>
                <a:schemeClr val="dk1"/>
              </a:solidFill>
            </a:endParaRPr>
          </a:p>
          <a:p>
            <a:pPr indent="-241300" lvl="0" marL="342900" rtl="0" algn="l">
              <a:spcBef>
                <a:spcPts val="1000"/>
              </a:spcBef>
              <a:spcAft>
                <a:spcPts val="0"/>
              </a:spcAft>
              <a:buClr>
                <a:srgbClr val="EB5D5B"/>
              </a:buClr>
              <a:buSzPts val="1200"/>
              <a:buChar char="●"/>
            </a:pPr>
            <a:r>
              <a:rPr lang="ru" sz="1200">
                <a:solidFill>
                  <a:schemeClr val="dk1"/>
                </a:solidFill>
              </a:rPr>
              <a:t>оқу материалдарына </a:t>
            </a:r>
            <a:r>
              <a:rPr b="1" lang="ru" sz="1200">
                <a:solidFill>
                  <a:srgbClr val="FF0000"/>
                </a:solidFill>
              </a:rPr>
              <a:t>24/7</a:t>
            </a:r>
            <a:r>
              <a:rPr lang="ru" sz="1200">
                <a:solidFill>
                  <a:srgbClr val="FF0000"/>
                </a:solidFill>
              </a:rPr>
              <a:t> </a:t>
            </a:r>
            <a:r>
              <a:rPr lang="ru" sz="1200">
                <a:solidFill>
                  <a:schemeClr val="dk1"/>
                </a:solidFill>
              </a:rPr>
              <a:t>қол жеткізуге болады</a:t>
            </a:r>
            <a:endParaRPr sz="1200">
              <a:solidFill>
                <a:schemeClr val="dk1"/>
              </a:solidFill>
            </a:endParaRPr>
          </a:p>
        </p:txBody>
      </p:sp>
      <p:sp>
        <p:nvSpPr>
          <p:cNvPr id="315" name="Google Shape;315;g2f25f540702_7_8"/>
          <p:cNvSpPr txBox="1"/>
          <p:nvPr/>
        </p:nvSpPr>
        <p:spPr>
          <a:xfrm>
            <a:off x="0" y="0"/>
            <a:ext cx="7719600" cy="558600"/>
          </a:xfrm>
          <a:prstGeom prst="rect">
            <a:avLst/>
          </a:prstGeom>
          <a:noFill/>
          <a:ln>
            <a:noFill/>
          </a:ln>
          <a:effectLst>
            <a:outerShdw blurRad="42863" rotWithShape="0" algn="bl" dir="5400000" dist="28575">
              <a:schemeClr val="dk1">
                <a:alpha val="28000"/>
              </a:schemeClr>
            </a:outerShdw>
          </a:effectLst>
        </p:spPr>
        <p:txBody>
          <a:bodyPr anchorCtr="0" anchor="ctr" bIns="91425" lIns="306000" spcFirstLastPara="1" rIns="90000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" sz="2200">
                <a:solidFill>
                  <a:schemeClr val="lt1"/>
                </a:solidFill>
              </a:rPr>
              <a:t>Көрсеткіштер</a:t>
            </a:r>
            <a:endParaRPr b="1" sz="2200">
              <a:solidFill>
                <a:schemeClr val="lt1"/>
              </a:solidFill>
            </a:endParaRPr>
          </a:p>
        </p:txBody>
      </p:sp>
      <p:pic>
        <p:nvPicPr>
          <p:cNvPr id="316" name="Google Shape;316;g2f25f540702_7_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836838" y="1763500"/>
            <a:ext cx="2004900" cy="1442700"/>
          </a:xfrm>
          <a:prstGeom prst="roundRect">
            <a:avLst>
              <a:gd fmla="val 4170" name="adj"/>
            </a:avLst>
          </a:prstGeom>
          <a:noFill/>
          <a:ln>
            <a:noFill/>
          </a:ln>
          <a:effectLst>
            <a:outerShdw blurRad="85725" rotWithShape="0" algn="bl" dir="5400000" dist="19050">
              <a:srgbClr val="000000">
                <a:alpha val="38000"/>
              </a:srgbClr>
            </a:outerShdw>
          </a:effectLst>
        </p:spPr>
      </p:pic>
      <p:pic>
        <p:nvPicPr>
          <p:cNvPr id="317" name="Google Shape;317;g2f25f540702_7_8"/>
          <p:cNvPicPr preferRelativeResize="0"/>
          <p:nvPr/>
        </p:nvPicPr>
        <p:blipFill rotWithShape="1">
          <a:blip r:embed="rId4">
            <a:alphaModFix/>
          </a:blip>
          <a:srcRect b="0" l="4611" r="4620" t="0"/>
          <a:stretch/>
        </p:blipFill>
        <p:spPr>
          <a:xfrm>
            <a:off x="5009350" y="3475125"/>
            <a:ext cx="1832400" cy="1442700"/>
          </a:xfrm>
          <a:prstGeom prst="roundRect">
            <a:avLst>
              <a:gd fmla="val 6180" name="adj"/>
            </a:avLst>
          </a:prstGeom>
          <a:noFill/>
          <a:ln>
            <a:noFill/>
          </a:ln>
          <a:effectLst>
            <a:outerShdw blurRad="85725" rotWithShape="0" algn="bl" dir="5400000" dist="19050">
              <a:srgbClr val="000000">
                <a:alpha val="38000"/>
              </a:srgbClr>
            </a:outerShdw>
          </a:effectLst>
        </p:spPr>
      </p:pic>
      <p:pic>
        <p:nvPicPr>
          <p:cNvPr id="318" name="Google Shape;318;g2f25f540702_7_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841750" y="2673875"/>
            <a:ext cx="1921200" cy="1584600"/>
          </a:xfrm>
          <a:prstGeom prst="roundRect">
            <a:avLst>
              <a:gd fmla="val 3971" name="adj"/>
            </a:avLst>
          </a:prstGeom>
          <a:noFill/>
          <a:ln>
            <a:noFill/>
          </a:ln>
          <a:effectLst>
            <a:outerShdw blurRad="85725" rotWithShape="0" algn="bl" dir="5400000" dist="19050">
              <a:srgbClr val="000000">
                <a:alpha val="38000"/>
              </a:srgbClr>
            </a:outerShdw>
          </a:effectLst>
        </p:spPr>
      </p:pic>
      <p:pic>
        <p:nvPicPr>
          <p:cNvPr id="319" name="Google Shape;319;g2f25f540702_7_8"/>
          <p:cNvPicPr preferRelativeResize="0"/>
          <p:nvPr/>
        </p:nvPicPr>
        <p:blipFill rotWithShape="1">
          <a:blip r:embed="rId6">
            <a:alphaModFix/>
          </a:blip>
          <a:srcRect b="0" l="1037" r="1037" t="0"/>
          <a:stretch/>
        </p:blipFill>
        <p:spPr>
          <a:xfrm>
            <a:off x="6809650" y="923226"/>
            <a:ext cx="1985400" cy="1386000"/>
          </a:xfrm>
          <a:prstGeom prst="roundRect">
            <a:avLst>
              <a:gd fmla="val 5022" name="adj"/>
            </a:avLst>
          </a:prstGeom>
          <a:noFill/>
          <a:ln>
            <a:noFill/>
          </a:ln>
          <a:effectLst>
            <a:outerShdw blurRad="85725" rotWithShape="0" algn="bl" dir="5400000" dist="19050">
              <a:srgbClr val="000000">
                <a:alpha val="38000"/>
              </a:srgbClr>
            </a:outerShdw>
          </a:effec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2ee95a4f320_1_0"/>
          <p:cNvSpPr txBox="1"/>
          <p:nvPr/>
        </p:nvSpPr>
        <p:spPr>
          <a:xfrm>
            <a:off x="0" y="0"/>
            <a:ext cx="5659200" cy="543600"/>
          </a:xfrm>
          <a:prstGeom prst="rect">
            <a:avLst/>
          </a:prstGeom>
          <a:noFill/>
          <a:ln>
            <a:noFill/>
          </a:ln>
          <a:effectLst>
            <a:outerShdw blurRad="42863" rotWithShape="0" algn="bl" dir="5400000" dist="28575">
              <a:srgbClr val="0C343D">
                <a:alpha val="60000"/>
              </a:srgbClr>
            </a:outerShdw>
          </a:effectLst>
        </p:spPr>
        <p:txBody>
          <a:bodyPr anchorCtr="0" anchor="ctr" bIns="91425" lIns="306000" spcFirstLastPara="1" rIns="90000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" sz="2200">
                <a:solidFill>
                  <a:schemeClr val="lt1"/>
                </a:solidFill>
              </a:rPr>
              <a:t>ҚР Президентінің</a:t>
            </a:r>
            <a:r>
              <a:rPr lang="ru" sz="2200">
                <a:solidFill>
                  <a:schemeClr val="lt1"/>
                </a:solidFill>
              </a:rPr>
              <a:t> тапсырмасы</a:t>
            </a:r>
            <a:endParaRPr b="1" i="0" sz="2200" u="none" cap="none" strike="noStrike">
              <a:solidFill>
                <a:srgbClr val="FFFFFF"/>
              </a:solidFill>
            </a:endParaRPr>
          </a:p>
        </p:txBody>
      </p:sp>
      <p:sp>
        <p:nvSpPr>
          <p:cNvPr id="129" name="Google Shape;129;g2ee95a4f320_1_0"/>
          <p:cNvSpPr txBox="1"/>
          <p:nvPr/>
        </p:nvSpPr>
        <p:spPr>
          <a:xfrm>
            <a:off x="2930425" y="742800"/>
            <a:ext cx="6033600" cy="105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100">
                <a:solidFill>
                  <a:schemeClr val="dk1"/>
                </a:solidFill>
                <a:highlight>
                  <a:srgbClr val="FFFFFF"/>
                </a:highlight>
              </a:rPr>
              <a:t>Қазақстан Республикасы Президентінің жолдауы</a:t>
            </a:r>
            <a:r>
              <a:rPr b="1" lang="ru" sz="2100">
                <a:solidFill>
                  <a:schemeClr val="dk1"/>
                </a:solidFill>
                <a:highlight>
                  <a:srgbClr val="FFFFFF"/>
                </a:highlight>
              </a:rPr>
              <a:t> </a:t>
            </a:r>
            <a:endParaRPr b="1" sz="210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indent="0" lvl="0" marL="0" rtl="0" algn="l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None/>
            </a:pPr>
            <a:r>
              <a:rPr lang="ru" sz="900" u="sng">
                <a:solidFill>
                  <a:schemeClr val="hlink"/>
                </a:solidFill>
                <a:hlinkClick r:id="rId3"/>
              </a:rPr>
              <a:t>https://akorda.kz/kz/memleket-basshysy-respublikalyk-pedagogter-sezine-katysty-</a:t>
            </a:r>
            <a:r>
              <a:rPr lang="ru" sz="900" u="sng">
                <a:solidFill>
                  <a:schemeClr val="hlink"/>
                </a:solidFill>
                <a:hlinkClick r:id="rId4"/>
                <a:extLst>
                  <a:ext uri="http://customooxmlschemas.google.com/">
                    <go:slidesCustomData xmlns:go="http://customooxmlschemas.google.com/" textRoundtripDataId="0"/>
                  </a:ext>
                </a:extLst>
              </a:rPr>
              <a:t>595143</a:t>
            </a:r>
            <a:r>
              <a:rPr lang="ru" sz="900">
                <a:solidFill>
                  <a:schemeClr val="dk1"/>
                </a:solidFill>
              </a:rPr>
              <a:t> </a:t>
            </a:r>
            <a:endParaRPr sz="1900">
              <a:solidFill>
                <a:srgbClr val="999999"/>
              </a:solidFill>
            </a:endParaRPr>
          </a:p>
        </p:txBody>
      </p:sp>
      <p:pic>
        <p:nvPicPr>
          <p:cNvPr id="130" name="Google Shape;130;g2ee95a4f320_1_0"/>
          <p:cNvPicPr preferRelativeResize="0"/>
          <p:nvPr/>
        </p:nvPicPr>
        <p:blipFill rotWithShape="1">
          <a:blip r:embed="rId5">
            <a:alphaModFix/>
          </a:blip>
          <a:srcRect b="6425" l="0" r="0" t="11086"/>
          <a:stretch/>
        </p:blipFill>
        <p:spPr>
          <a:xfrm>
            <a:off x="272125" y="850100"/>
            <a:ext cx="2526900" cy="2779200"/>
          </a:xfrm>
          <a:prstGeom prst="roundRect">
            <a:avLst>
              <a:gd fmla="val 4373" name="adj"/>
            </a:avLst>
          </a:prstGeom>
          <a:noFill/>
          <a:ln>
            <a:noFill/>
          </a:ln>
        </p:spPr>
      </p:pic>
      <p:sp>
        <p:nvSpPr>
          <p:cNvPr id="131" name="Google Shape;131;g2ee95a4f320_1_0"/>
          <p:cNvSpPr txBox="1"/>
          <p:nvPr/>
        </p:nvSpPr>
        <p:spPr>
          <a:xfrm>
            <a:off x="2930425" y="1827500"/>
            <a:ext cx="6033600" cy="180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12700" marR="82550" rtl="0" algn="l">
              <a:lnSpc>
                <a:spcPct val="114999"/>
              </a:lnSpc>
              <a:spcBef>
                <a:spcPts val="865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dk1"/>
                </a:solidFill>
              </a:rPr>
              <a:t>«Барлық оқушының сапалы оқыту контенті бар озық цифрлық  платформаларға, оның ішінде электрондық оқулықтарға, міндетті  түрде алдын ала салалық сараптама жүргізе отырып, қол жеткізуін  қамтамасыз ету»</a:t>
            </a:r>
            <a:endParaRPr>
              <a:solidFill>
                <a:schemeClr val="dk1"/>
              </a:solidFill>
            </a:endParaRPr>
          </a:p>
          <a:p>
            <a:pPr indent="0" lvl="0" marL="2178685" rtl="0" algn="l">
              <a:spcBef>
                <a:spcPts val="1245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1" lang="ru" sz="1600">
                <a:solidFill>
                  <a:schemeClr val="dk1"/>
                </a:solidFill>
              </a:rPr>
              <a:t>    Президент Қасым-Жомарт Тоқаев</a:t>
            </a:r>
            <a:endParaRPr sz="1600">
              <a:solidFill>
                <a:schemeClr val="dk1"/>
              </a:solidFill>
            </a:endParaRPr>
          </a:p>
          <a:p>
            <a:pPr indent="0" lvl="0" marL="0" marR="5080" rtl="0" algn="r">
              <a:spcBef>
                <a:spcPts val="31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r>
              <a:rPr lang="ru" sz="10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Астана, </a:t>
            </a:r>
            <a:r>
              <a:rPr b="1" lang="ru" sz="1000">
                <a:solidFill>
                  <a:schemeClr val="dk1"/>
                </a:solidFill>
              </a:rPr>
              <a:t>5 қазан 2023 жыл</a:t>
            </a:r>
            <a:endParaRPr b="1" sz="1600">
              <a:solidFill>
                <a:schemeClr val="dk1"/>
              </a:solidFill>
            </a:endParaRPr>
          </a:p>
        </p:txBody>
      </p:sp>
      <p:pic>
        <p:nvPicPr>
          <p:cNvPr id="132" name="Google Shape;132;g2ee95a4f320_1_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548950" y="3571500"/>
            <a:ext cx="1349950" cy="1349950"/>
          </a:xfrm>
          <a:prstGeom prst="rect">
            <a:avLst/>
          </a:prstGeom>
          <a:noFill/>
          <a:ln>
            <a:noFill/>
          </a:ln>
          <a:effectLst>
            <a:outerShdw blurRad="142875" rotWithShape="0" algn="bl" dir="5400000" dist="47625">
              <a:srgbClr val="000000">
                <a:alpha val="36000"/>
              </a:srgbClr>
            </a:outerShdw>
          </a:effectLst>
        </p:spPr>
      </p:pic>
      <p:pic>
        <p:nvPicPr>
          <p:cNvPr id="133" name="Google Shape;133;g2ee95a4f320_1_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753251" y="3196500"/>
            <a:ext cx="3184952" cy="1576925"/>
          </a:xfrm>
          <a:prstGeom prst="rect">
            <a:avLst/>
          </a:prstGeom>
          <a:noFill/>
          <a:ln cap="flat" cmpd="sng" w="762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  <a:effectLst>
            <a:outerShdw blurRad="142875" rotWithShape="0" algn="bl" dir="5400000" dist="47625">
              <a:srgbClr val="000000">
                <a:alpha val="36000"/>
              </a:srgbClr>
            </a:outerShdw>
          </a:effectLst>
        </p:spPr>
      </p:pic>
      <p:sp>
        <p:nvSpPr>
          <p:cNvPr id="134" name="Google Shape;134;g2ee95a4f320_1_0"/>
          <p:cNvSpPr txBox="1"/>
          <p:nvPr/>
        </p:nvSpPr>
        <p:spPr>
          <a:xfrm>
            <a:off x="5486518" y="4285320"/>
            <a:ext cx="1514100" cy="621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rgbClr val="4A86E8"/>
                </a:solidFill>
              </a:rPr>
              <a:t>Жолдаудың толық мәтіні</a:t>
            </a:r>
            <a:endParaRPr>
              <a:solidFill>
                <a:srgbClr val="4A86E8"/>
              </a:solidFill>
            </a:endParaRPr>
          </a:p>
        </p:txBody>
      </p:sp>
      <p:cxnSp>
        <p:nvCxnSpPr>
          <p:cNvPr id="135" name="Google Shape;135;g2ee95a4f320_1_0"/>
          <p:cNvCxnSpPr/>
          <p:nvPr/>
        </p:nvCxnSpPr>
        <p:spPr>
          <a:xfrm>
            <a:off x="7112100" y="4633125"/>
            <a:ext cx="341400" cy="0"/>
          </a:xfrm>
          <a:prstGeom prst="straightConnector1">
            <a:avLst/>
          </a:prstGeom>
          <a:noFill/>
          <a:ln cap="flat" cmpd="sng" w="28575">
            <a:solidFill>
              <a:srgbClr val="4A86E8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2ee95a4f320_1_86"/>
          <p:cNvSpPr txBox="1"/>
          <p:nvPr/>
        </p:nvSpPr>
        <p:spPr>
          <a:xfrm>
            <a:off x="0" y="0"/>
            <a:ext cx="5659200" cy="543600"/>
          </a:xfrm>
          <a:prstGeom prst="rect">
            <a:avLst/>
          </a:prstGeom>
          <a:noFill/>
          <a:ln>
            <a:noFill/>
          </a:ln>
          <a:effectLst>
            <a:outerShdw blurRad="42863" rotWithShape="0" algn="bl" dir="5400000" dist="28575">
              <a:srgbClr val="0C343D">
                <a:alpha val="60000"/>
              </a:srgbClr>
            </a:outerShdw>
          </a:effectLst>
        </p:spPr>
        <p:txBody>
          <a:bodyPr anchorCtr="0" anchor="ctr" bIns="91425" lIns="306000" spcFirstLastPara="1" rIns="90000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" sz="2200">
                <a:solidFill>
                  <a:schemeClr val="lt1"/>
                </a:solidFill>
              </a:rPr>
              <a:t>ҚР Президентінің</a:t>
            </a:r>
            <a:r>
              <a:rPr lang="ru" sz="2200">
                <a:solidFill>
                  <a:schemeClr val="lt1"/>
                </a:solidFill>
              </a:rPr>
              <a:t> тапсырмасы</a:t>
            </a:r>
            <a:endParaRPr b="1" sz="2200">
              <a:solidFill>
                <a:schemeClr val="lt1"/>
              </a:solidFill>
            </a:endParaRPr>
          </a:p>
        </p:txBody>
      </p:sp>
      <p:sp>
        <p:nvSpPr>
          <p:cNvPr id="141" name="Google Shape;141;g2ee95a4f320_1_86"/>
          <p:cNvSpPr txBox="1"/>
          <p:nvPr/>
        </p:nvSpPr>
        <p:spPr>
          <a:xfrm>
            <a:off x="249925" y="609100"/>
            <a:ext cx="5769600" cy="2187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200">
                <a:solidFill>
                  <a:schemeClr val="dk1"/>
                </a:solidFill>
              </a:rPr>
              <a:t>2023 жыл 05 қазандағы  </a:t>
            </a:r>
            <a:r>
              <a:rPr lang="ru" sz="1200">
                <a:solidFill>
                  <a:schemeClr val="dk1"/>
                </a:solidFill>
              </a:rPr>
              <a:t>№12985/23-01-13.5 шығыс хаты</a:t>
            </a:r>
            <a:endParaRPr sz="12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b="1" lang="ru" sz="1800">
                <a:solidFill>
                  <a:schemeClr val="dk1"/>
                </a:solidFill>
              </a:rPr>
              <a:t>Қазақстан Республикасының Президентінің ағарту министірлігі мен әкімдерге арналған хаттама-</a:t>
            </a:r>
            <a:r>
              <a:rPr b="1" lang="ru" sz="1800">
                <a:solidFill>
                  <a:schemeClr val="dk1"/>
                </a:solidFill>
                <a:highlight>
                  <a:schemeClr val="lt1"/>
                </a:highlight>
              </a:rPr>
              <a:t>тапсырмасы</a:t>
            </a:r>
            <a:br>
              <a:rPr lang="ru" sz="1800">
                <a:solidFill>
                  <a:schemeClr val="dk1"/>
                </a:solidFill>
                <a:highlight>
                  <a:schemeClr val="lt1"/>
                </a:highlight>
              </a:rPr>
            </a:br>
            <a:endParaRPr sz="1800">
              <a:solidFill>
                <a:schemeClr val="dk1"/>
              </a:solidFill>
              <a:highlight>
                <a:schemeClr val="lt1"/>
              </a:highlight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solidFill>
                  <a:schemeClr val="dk1"/>
                </a:solidFill>
              </a:rPr>
              <a:t>11)</a:t>
            </a:r>
            <a:r>
              <a:rPr lang="ru" sz="1200">
                <a:solidFill>
                  <a:schemeClr val="lt1"/>
                </a:solidFill>
                <a:highlight>
                  <a:srgbClr val="15B267"/>
                </a:highlight>
              </a:rPr>
              <a:t>Барлық оқушының</a:t>
            </a:r>
            <a:r>
              <a:rPr lang="ru" sz="1200">
                <a:solidFill>
                  <a:schemeClr val="dk1"/>
                </a:solidFill>
              </a:rPr>
              <a:t> сапалы оқыту контенті бар озық цифрлық платформаларға, оның ішінде электрондық оқулықтарға, міндетті түрде </a:t>
            </a:r>
            <a:r>
              <a:rPr lang="ru" sz="1200">
                <a:solidFill>
                  <a:schemeClr val="lt1"/>
                </a:solidFill>
                <a:highlight>
                  <a:srgbClr val="15B267"/>
                </a:highlight>
              </a:rPr>
              <a:t>алдын</a:t>
            </a:r>
            <a:r>
              <a:rPr b="1" lang="ru" sz="1200">
                <a:solidFill>
                  <a:schemeClr val="lt1"/>
                </a:solidFill>
                <a:highlight>
                  <a:srgbClr val="15B267"/>
                </a:highlight>
              </a:rPr>
              <a:t> </a:t>
            </a:r>
            <a:r>
              <a:rPr lang="ru" sz="1200">
                <a:solidFill>
                  <a:schemeClr val="lt1"/>
                </a:solidFill>
                <a:highlight>
                  <a:srgbClr val="15B267"/>
                </a:highlight>
              </a:rPr>
              <a:t>ала салалық сараптама</a:t>
            </a:r>
            <a:r>
              <a:rPr lang="ru" sz="1200">
                <a:solidFill>
                  <a:schemeClr val="dk1"/>
                </a:solidFill>
              </a:rPr>
              <a:t> жүргізе отырып, қол жеткізуін қамтамасыз ету.</a:t>
            </a:r>
            <a:r>
              <a:rPr b="1" lang="ru" sz="1200">
                <a:solidFill>
                  <a:schemeClr val="lt1"/>
                </a:solidFill>
                <a:highlight>
                  <a:srgbClr val="00BF6F"/>
                </a:highlight>
              </a:rPr>
              <a:t> </a:t>
            </a:r>
            <a:endParaRPr sz="1200">
              <a:solidFill>
                <a:schemeClr val="dk1"/>
              </a:solidFill>
            </a:endParaRPr>
          </a:p>
        </p:txBody>
      </p:sp>
      <p:sp>
        <p:nvSpPr>
          <p:cNvPr id="142" name="Google Shape;142;g2ee95a4f320_1_86"/>
          <p:cNvSpPr/>
          <p:nvPr/>
        </p:nvSpPr>
        <p:spPr>
          <a:xfrm>
            <a:off x="528925" y="3399800"/>
            <a:ext cx="2117400" cy="736500"/>
          </a:xfrm>
          <a:prstGeom prst="roundRect">
            <a:avLst>
              <a:gd fmla="val 16667" name="adj"/>
            </a:avLst>
          </a:prstGeom>
          <a:solidFill>
            <a:srgbClr val="15B26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ru" sz="1200">
                <a:solidFill>
                  <a:schemeClr val="lt1"/>
                </a:solidFill>
                <a:latin typeface="Nunito ExtraBold"/>
                <a:ea typeface="Nunito ExtraBold"/>
                <a:cs typeface="Nunito ExtraBold"/>
                <a:sym typeface="Nunito ExtraBold"/>
              </a:rPr>
              <a:t>Оқушыларға цирфлық білім беру платформаларға қолжетілімділік беру</a:t>
            </a:r>
            <a:endParaRPr b="1" sz="1200">
              <a:solidFill>
                <a:schemeClr val="lt1"/>
              </a:solidFill>
            </a:endParaRPr>
          </a:p>
        </p:txBody>
      </p:sp>
      <p:sp>
        <p:nvSpPr>
          <p:cNvPr id="143" name="Google Shape;143;g2ee95a4f320_1_86"/>
          <p:cNvSpPr txBox="1"/>
          <p:nvPr/>
        </p:nvSpPr>
        <p:spPr>
          <a:xfrm>
            <a:off x="3123450" y="4136350"/>
            <a:ext cx="2557200" cy="78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700">
                <a:solidFill>
                  <a:schemeClr val="dk1"/>
                </a:solidFill>
              </a:rPr>
              <a:t>ҚР ОАМ</a:t>
            </a:r>
            <a:endParaRPr b="1" sz="17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1100">
                <a:solidFill>
                  <a:schemeClr val="dk1"/>
                </a:solidFill>
              </a:rPr>
              <a:t>ҚР ОМ Білім мазмұнын сараптаудың РҒПО қорытындысы</a:t>
            </a:r>
            <a:endParaRPr/>
          </a:p>
        </p:txBody>
      </p:sp>
      <p:sp>
        <p:nvSpPr>
          <p:cNvPr id="144" name="Google Shape;144;g2ee95a4f320_1_86"/>
          <p:cNvSpPr/>
          <p:nvPr/>
        </p:nvSpPr>
        <p:spPr>
          <a:xfrm>
            <a:off x="3343338" y="3399800"/>
            <a:ext cx="2117400" cy="736500"/>
          </a:xfrm>
          <a:prstGeom prst="roundRect">
            <a:avLst>
              <a:gd fmla="val 16667" name="adj"/>
            </a:avLst>
          </a:prstGeom>
          <a:solidFill>
            <a:srgbClr val="15B26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solidFill>
                <a:schemeClr val="l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200">
                <a:solidFill>
                  <a:schemeClr val="lt1"/>
                </a:solidFill>
              </a:rPr>
              <a:t>Алдын ала салалық сараптама </a:t>
            </a:r>
            <a:endParaRPr b="1" sz="1200">
              <a:solidFill>
                <a:schemeClr val="lt1"/>
              </a:solidFill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solidFill>
                <a:schemeClr val="lt1"/>
              </a:solidFill>
            </a:endParaRPr>
          </a:p>
        </p:txBody>
      </p:sp>
      <p:sp>
        <p:nvSpPr>
          <p:cNvPr id="145" name="Google Shape;145;g2ee95a4f320_1_86"/>
          <p:cNvSpPr txBox="1"/>
          <p:nvPr/>
        </p:nvSpPr>
        <p:spPr>
          <a:xfrm>
            <a:off x="402775" y="4136350"/>
            <a:ext cx="2305200" cy="95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700">
                <a:solidFill>
                  <a:schemeClr val="dk1"/>
                </a:solidFill>
              </a:rPr>
              <a:t>ЖАО</a:t>
            </a:r>
            <a:endParaRPr b="1" sz="17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1100">
                <a:solidFill>
                  <a:schemeClr val="dk1"/>
                </a:solidFill>
              </a:rPr>
              <a:t>Мектептер мен оқушыларды ЦБРмен 100 % қамту үшін қаржыландыру</a:t>
            </a:r>
            <a:endParaRPr/>
          </a:p>
        </p:txBody>
      </p:sp>
      <p:pic>
        <p:nvPicPr>
          <p:cNvPr id="146" name="Google Shape;146;g2ee95a4f320_1_86"/>
          <p:cNvPicPr preferRelativeResize="0"/>
          <p:nvPr/>
        </p:nvPicPr>
        <p:blipFill rotWithShape="1">
          <a:blip r:embed="rId3">
            <a:alphaModFix/>
          </a:blip>
          <a:srcRect b="4489" l="0" r="0" t="0"/>
          <a:stretch/>
        </p:blipFill>
        <p:spPr>
          <a:xfrm>
            <a:off x="6036825" y="924375"/>
            <a:ext cx="2492100" cy="3362700"/>
          </a:xfrm>
          <a:prstGeom prst="roundRect">
            <a:avLst>
              <a:gd fmla="val 2966" name="adj"/>
            </a:avLst>
          </a:prstGeom>
          <a:noFill/>
          <a:ln>
            <a:noFill/>
          </a:ln>
          <a:effectLst>
            <a:outerShdw blurRad="128588" rotWithShape="0" algn="bl" dir="5400000" dist="85725">
              <a:srgbClr val="000000">
                <a:alpha val="25000"/>
              </a:srgbClr>
            </a:outerShdw>
          </a:effectLst>
        </p:spPr>
      </p:pic>
      <p:sp>
        <p:nvSpPr>
          <p:cNvPr id="147" name="Google Shape;147;g2ee95a4f320_1_86"/>
          <p:cNvSpPr txBox="1"/>
          <p:nvPr/>
        </p:nvSpPr>
        <p:spPr>
          <a:xfrm>
            <a:off x="496675" y="3030475"/>
            <a:ext cx="21174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200">
                <a:solidFill>
                  <a:schemeClr val="dk1"/>
                </a:solidFill>
              </a:rPr>
              <a:t>№1 </a:t>
            </a:r>
            <a:r>
              <a:rPr b="1" lang="ru" sz="1200">
                <a:solidFill>
                  <a:schemeClr val="dk1"/>
                </a:solidFill>
              </a:rPr>
              <a:t>Тапсырма</a:t>
            </a:r>
            <a:r>
              <a:rPr b="1" lang="ru" sz="1200">
                <a:solidFill>
                  <a:schemeClr val="dk1"/>
                </a:solidFill>
              </a:rPr>
              <a:t> 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148" name="Google Shape;148;g2ee95a4f320_1_86"/>
          <p:cNvSpPr txBox="1"/>
          <p:nvPr/>
        </p:nvSpPr>
        <p:spPr>
          <a:xfrm>
            <a:off x="3343350" y="3030475"/>
            <a:ext cx="2117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200">
                <a:solidFill>
                  <a:schemeClr val="dk1"/>
                </a:solidFill>
              </a:rPr>
              <a:t>№2</a:t>
            </a:r>
            <a:r>
              <a:rPr lang="ru">
                <a:solidFill>
                  <a:schemeClr val="dk1"/>
                </a:solidFill>
              </a:rPr>
              <a:t> </a:t>
            </a:r>
            <a:r>
              <a:rPr b="1" lang="ru" sz="1200">
                <a:solidFill>
                  <a:schemeClr val="dk1"/>
                </a:solidFill>
              </a:rPr>
              <a:t>Тапсырма</a:t>
            </a:r>
            <a:r>
              <a:rPr b="1" lang="ru" sz="1200">
                <a:solidFill>
                  <a:schemeClr val="dk1"/>
                </a:solidFill>
              </a:rPr>
              <a:t> </a:t>
            </a:r>
            <a:endParaRPr>
              <a:solidFill>
                <a:schemeClr val="dk1"/>
              </a:solidFill>
            </a:endParaRPr>
          </a:p>
        </p:txBody>
      </p:sp>
      <p:cxnSp>
        <p:nvCxnSpPr>
          <p:cNvPr id="149" name="Google Shape;149;g2ee95a4f320_1_86"/>
          <p:cNvCxnSpPr/>
          <p:nvPr/>
        </p:nvCxnSpPr>
        <p:spPr>
          <a:xfrm>
            <a:off x="1555375" y="2748335"/>
            <a:ext cx="0" cy="314400"/>
          </a:xfrm>
          <a:prstGeom prst="straightConnector1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50" name="Google Shape;150;g2ee95a4f320_1_86"/>
          <p:cNvCxnSpPr/>
          <p:nvPr/>
        </p:nvCxnSpPr>
        <p:spPr>
          <a:xfrm>
            <a:off x="4402050" y="2748325"/>
            <a:ext cx="0" cy="314400"/>
          </a:xfrm>
          <a:prstGeom prst="straightConnector1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51" name="Google Shape;151;g2ee95a4f320_1_86"/>
          <p:cNvSpPr txBox="1"/>
          <p:nvPr/>
        </p:nvSpPr>
        <p:spPr>
          <a:xfrm>
            <a:off x="6019575" y="4287075"/>
            <a:ext cx="1140300" cy="621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rgbClr val="4A86E8"/>
                </a:solidFill>
                <a:latin typeface="Nunito"/>
                <a:ea typeface="Nunito"/>
                <a:cs typeface="Nunito"/>
                <a:sym typeface="Nunito"/>
              </a:rPr>
              <a:t>Хаттаманы жүктеу</a:t>
            </a:r>
            <a:endParaRPr>
              <a:solidFill>
                <a:srgbClr val="4A86E8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cxnSp>
        <p:nvCxnSpPr>
          <p:cNvPr id="152" name="Google Shape;152;g2ee95a4f320_1_86"/>
          <p:cNvCxnSpPr/>
          <p:nvPr/>
        </p:nvCxnSpPr>
        <p:spPr>
          <a:xfrm>
            <a:off x="7112163" y="4597875"/>
            <a:ext cx="341400" cy="0"/>
          </a:xfrm>
          <a:prstGeom prst="straightConnector1">
            <a:avLst/>
          </a:prstGeom>
          <a:noFill/>
          <a:ln cap="flat" cmpd="sng" w="28575">
            <a:solidFill>
              <a:srgbClr val="4A86E8"/>
            </a:solidFill>
            <a:prstDash val="solid"/>
            <a:round/>
            <a:headEnd len="med" w="med" type="none"/>
            <a:tailEnd len="med" w="med" type="triangle"/>
          </a:ln>
        </p:spPr>
      </p:cxnSp>
      <p:pic>
        <p:nvPicPr>
          <p:cNvPr id="153" name="Google Shape;153;g2ee95a4f320_1_8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548950" y="3571500"/>
            <a:ext cx="1349950" cy="1349950"/>
          </a:xfrm>
          <a:prstGeom prst="rect">
            <a:avLst/>
          </a:prstGeom>
          <a:noFill/>
          <a:ln>
            <a:noFill/>
          </a:ln>
          <a:effectLst>
            <a:outerShdw blurRad="142875" rotWithShape="0" algn="bl" dir="5400000" dist="47625">
              <a:srgbClr val="000000">
                <a:alpha val="36000"/>
              </a:srgbClr>
            </a:outerShdw>
          </a:effec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Google Shape;158;g2efe89efa3a_0_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5400000">
            <a:off x="3150163" y="-720812"/>
            <a:ext cx="2147400" cy="6620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Google Shape;159;g2efe89efa3a_0_29"/>
          <p:cNvPicPr preferRelativeResize="0"/>
          <p:nvPr/>
        </p:nvPicPr>
        <p:blipFill rotWithShape="1">
          <a:blip r:embed="rId4">
            <a:alphaModFix/>
          </a:blip>
          <a:srcRect b="34443" l="0" r="0" t="0"/>
          <a:stretch/>
        </p:blipFill>
        <p:spPr>
          <a:xfrm>
            <a:off x="6648450" y="1322750"/>
            <a:ext cx="2508250" cy="3820749"/>
          </a:xfrm>
          <a:prstGeom prst="rect">
            <a:avLst/>
          </a:prstGeom>
          <a:noFill/>
          <a:ln>
            <a:noFill/>
          </a:ln>
        </p:spPr>
      </p:pic>
      <p:sp>
        <p:nvSpPr>
          <p:cNvPr id="160" name="Google Shape;160;g2efe89efa3a_0_29"/>
          <p:cNvSpPr txBox="1"/>
          <p:nvPr/>
        </p:nvSpPr>
        <p:spPr>
          <a:xfrm>
            <a:off x="1139299" y="2173939"/>
            <a:ext cx="60795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>
                <a:solidFill>
                  <a:srgbClr val="00B050"/>
                </a:solidFill>
              </a:rPr>
              <a:t>«Online Mektep»</a:t>
            </a:r>
            <a:r>
              <a:rPr lang="ru">
                <a:solidFill>
                  <a:srgbClr val="00B050"/>
                </a:solidFill>
              </a:rPr>
              <a:t> </a:t>
            </a:r>
            <a:r>
              <a:rPr lang="ru">
                <a:solidFill>
                  <a:schemeClr val="dk1"/>
                </a:solidFill>
              </a:rPr>
              <a:t>жобасы </a:t>
            </a:r>
            <a:r>
              <a:rPr b="1" lang="ru">
                <a:solidFill>
                  <a:srgbClr val="00B050"/>
                </a:solidFill>
              </a:rPr>
              <a:t>ЮНЕСКО</a:t>
            </a:r>
            <a:r>
              <a:rPr lang="ru">
                <a:solidFill>
                  <a:schemeClr val="dk1"/>
                </a:solidFill>
              </a:rPr>
              <a:t> көлемінде әлемдегі </a:t>
            </a:r>
            <a:r>
              <a:rPr b="1" lang="ru">
                <a:solidFill>
                  <a:srgbClr val="00B050"/>
                </a:solidFill>
              </a:rPr>
              <a:t>ең үздік 8 жобаның</a:t>
            </a:r>
            <a:r>
              <a:rPr lang="ru">
                <a:solidFill>
                  <a:schemeClr val="dk1"/>
                </a:solidFill>
              </a:rPr>
              <a:t> қатарына енді, «Оқытудың инклюзивті және дағдарысқа төзімді жүйелері» атты номинациясында үздік болып танылды.</a:t>
            </a:r>
            <a:endParaRPr/>
          </a:p>
        </p:txBody>
      </p:sp>
      <p:pic>
        <p:nvPicPr>
          <p:cNvPr id="161" name="Google Shape;161;g2efe89efa3a_0_2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459025" y="3479850"/>
            <a:ext cx="1349950" cy="134995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162" name="Google Shape;162;g2efe89efa3a_0_2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993375" y="839700"/>
            <a:ext cx="1349951" cy="10416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Google Shape;163;g2efe89efa3a_0_29"/>
          <p:cNvPicPr preferRelativeResize="0"/>
          <p:nvPr/>
        </p:nvPicPr>
        <p:blipFill rotWithShape="1">
          <a:blip r:embed="rId7">
            <a:alphaModFix/>
          </a:blip>
          <a:srcRect b="0" l="0" r="0" t="9"/>
          <a:stretch/>
        </p:blipFill>
        <p:spPr>
          <a:xfrm rot="-574043">
            <a:off x="318466" y="610979"/>
            <a:ext cx="2495316" cy="1235493"/>
          </a:xfrm>
          <a:prstGeom prst="rect">
            <a:avLst/>
          </a:prstGeom>
          <a:noFill/>
          <a:ln cap="flat" cmpd="sng" w="762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142875" rotWithShape="0" algn="bl" dir="5400000" dist="47625">
              <a:srgbClr val="000000">
                <a:alpha val="36000"/>
              </a:srgbClr>
            </a:outerShdw>
          </a:effec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" name="Google Shape;168;g2ee95a4f320_1_178"/>
          <p:cNvPicPr preferRelativeResize="0"/>
          <p:nvPr/>
        </p:nvPicPr>
        <p:blipFill rotWithShape="1">
          <a:blip r:embed="rId3">
            <a:alphaModFix/>
          </a:blip>
          <a:srcRect b="149" l="0" r="0" t="149"/>
          <a:stretch/>
        </p:blipFill>
        <p:spPr>
          <a:xfrm>
            <a:off x="3801900" y="666075"/>
            <a:ext cx="5043900" cy="4138800"/>
          </a:xfrm>
          <a:prstGeom prst="roundRect">
            <a:avLst>
              <a:gd fmla="val 2310" name="adj"/>
            </a:avLst>
          </a:prstGeom>
          <a:noFill/>
          <a:ln cap="flat" cmpd="sng" w="9525">
            <a:solidFill>
              <a:srgbClr val="15B267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69" name="Google Shape;169;g2ee95a4f320_1_178"/>
          <p:cNvSpPr txBox="1"/>
          <p:nvPr/>
        </p:nvSpPr>
        <p:spPr>
          <a:xfrm>
            <a:off x="0" y="0"/>
            <a:ext cx="5659200" cy="558600"/>
          </a:xfrm>
          <a:prstGeom prst="rect">
            <a:avLst/>
          </a:prstGeom>
          <a:noFill/>
          <a:ln>
            <a:noFill/>
          </a:ln>
          <a:effectLst>
            <a:outerShdw blurRad="42863" rotWithShape="0" algn="bl" dir="5400000" dist="28575">
              <a:srgbClr val="0C343D">
                <a:alpha val="60000"/>
              </a:srgbClr>
            </a:outerShdw>
          </a:effectLst>
        </p:spPr>
        <p:txBody>
          <a:bodyPr anchorCtr="0" anchor="ctr" bIns="91425" lIns="306000" spcFirstLastPara="1" rIns="90000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2200">
                <a:solidFill>
                  <a:schemeClr val="lt1"/>
                </a:solidFill>
              </a:rPr>
              <a:t>1-11 сыныптарға арналған</a:t>
            </a:r>
            <a:r>
              <a:rPr b="1" lang="ru" sz="2200">
                <a:solidFill>
                  <a:schemeClr val="lt1"/>
                </a:solidFill>
              </a:rPr>
              <a:t> </a:t>
            </a:r>
            <a:r>
              <a:rPr b="1" lang="ru" sz="2200">
                <a:solidFill>
                  <a:schemeClr val="lt1"/>
                </a:solidFill>
              </a:rPr>
              <a:t>ЦБР</a:t>
            </a:r>
            <a:r>
              <a:rPr b="1" lang="ru" sz="2200">
                <a:solidFill>
                  <a:schemeClr val="lt1"/>
                </a:solidFill>
              </a:rPr>
              <a:t> </a:t>
            </a:r>
            <a:endParaRPr sz="2200">
              <a:solidFill>
                <a:schemeClr val="lt1"/>
              </a:solidFill>
            </a:endParaRPr>
          </a:p>
        </p:txBody>
      </p:sp>
      <p:sp>
        <p:nvSpPr>
          <p:cNvPr id="170" name="Google Shape;170;g2ee95a4f320_1_178"/>
          <p:cNvSpPr txBox="1"/>
          <p:nvPr>
            <p:ph idx="4294967295" type="body"/>
          </p:nvPr>
        </p:nvSpPr>
        <p:spPr>
          <a:xfrm>
            <a:off x="275550" y="1016000"/>
            <a:ext cx="3330900" cy="38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69999" lvl="0" marL="269999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15B267"/>
              </a:buClr>
              <a:buSzPts val="1100"/>
              <a:buChar char="●"/>
            </a:pPr>
            <a:r>
              <a:rPr lang="ru" sz="1100">
                <a:solidFill>
                  <a:schemeClr val="dk1"/>
                </a:solidFill>
              </a:rPr>
              <a:t>ҚР Оқу-aғарту министрлігі бекіткен Үлгілік оқу бағдарламасының мазмұны 100</a:t>
            </a:r>
            <a:r>
              <a:rPr lang="ru" sz="1100">
                <a:solidFill>
                  <a:schemeClr val="dk1"/>
                </a:solidFill>
              </a:rPr>
              <a:t>% қамтылған.</a:t>
            </a:r>
            <a:endParaRPr sz="1100">
              <a:solidFill>
                <a:schemeClr val="dk1"/>
              </a:solidFill>
            </a:endParaRPr>
          </a:p>
          <a:p>
            <a:pPr indent="-269999" lvl="0" marL="269999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15B267"/>
              </a:buClr>
              <a:buSzPts val="1100"/>
              <a:buFont typeface="Comfortaa"/>
              <a:buChar char="●"/>
            </a:pPr>
            <a:r>
              <a:rPr b="1" lang="ru" sz="1100">
                <a:solidFill>
                  <a:srgbClr val="00B050"/>
                </a:solidFill>
              </a:rPr>
              <a:t>39 </a:t>
            </a:r>
            <a:r>
              <a:rPr lang="ru" sz="1100">
                <a:solidFill>
                  <a:schemeClr val="dk1"/>
                </a:solidFill>
              </a:rPr>
              <a:t>пән бойынша</a:t>
            </a:r>
            <a:r>
              <a:rPr b="1" lang="ru" sz="1100">
                <a:solidFill>
                  <a:srgbClr val="00B050"/>
                </a:solidFill>
              </a:rPr>
              <a:t>, 26 000 сабақ</a:t>
            </a:r>
            <a:r>
              <a:rPr lang="ru" sz="1100">
                <a:solidFill>
                  <a:srgbClr val="434343"/>
                </a:solidFill>
              </a:rPr>
              <a:t> </a:t>
            </a:r>
            <a:r>
              <a:rPr lang="ru" sz="1100">
                <a:solidFill>
                  <a:schemeClr val="dk1"/>
                </a:solidFill>
              </a:rPr>
              <a:t>(1 - 4 тоқсан) </a:t>
            </a:r>
            <a:r>
              <a:rPr b="1" lang="ru" sz="1100">
                <a:solidFill>
                  <a:srgbClr val="00B050"/>
                </a:solidFill>
              </a:rPr>
              <a:t>600 000-нан </a:t>
            </a:r>
            <a:r>
              <a:rPr lang="ru" sz="1100">
                <a:solidFill>
                  <a:schemeClr val="dk1"/>
                </a:solidFill>
              </a:rPr>
              <a:t>астам жаттығу.</a:t>
            </a:r>
            <a:endParaRPr sz="1100">
              <a:solidFill>
                <a:schemeClr val="dk1"/>
              </a:solidFill>
            </a:endParaRPr>
          </a:p>
          <a:p>
            <a:pPr indent="-269999" lvl="0" marL="269999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15B267"/>
              </a:buClr>
              <a:buSzPts val="1100"/>
              <a:buChar char="●"/>
            </a:pPr>
            <a:r>
              <a:rPr lang="ru" sz="1100">
                <a:solidFill>
                  <a:schemeClr val="dk1"/>
                </a:solidFill>
              </a:rPr>
              <a:t>Сабақ құрылымы: видео, аудио, анимация, конспект, жаттығу, иллюстрация, виртуалды зертханалар.</a:t>
            </a:r>
            <a:endParaRPr sz="1100">
              <a:solidFill>
                <a:schemeClr val="dk1"/>
              </a:solidFill>
            </a:endParaRPr>
          </a:p>
          <a:p>
            <a:pPr indent="-269999" lvl="0" marL="269999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15B267"/>
              </a:buClr>
              <a:buSzPts val="1100"/>
              <a:buChar char="●"/>
            </a:pPr>
            <a:r>
              <a:rPr lang="ru" sz="1100">
                <a:solidFill>
                  <a:schemeClr val="dk1"/>
                </a:solidFill>
              </a:rPr>
              <a:t>Әр тақырыпқа арналған 9 тапсырма, 3 деңгей А, В, С.</a:t>
            </a:r>
            <a:endParaRPr sz="1100">
              <a:solidFill>
                <a:schemeClr val="dk1"/>
              </a:solidFill>
            </a:endParaRPr>
          </a:p>
          <a:p>
            <a:pPr indent="-269999" lvl="0" marL="269999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15B267"/>
              </a:buClr>
              <a:buSzPts val="1100"/>
              <a:buChar char="●"/>
            </a:pPr>
            <a:r>
              <a:rPr lang="ru" sz="1100">
                <a:solidFill>
                  <a:schemeClr val="dk1"/>
                </a:solidFill>
              </a:rPr>
              <a:t>Репродуктивті және продуктивті дағдыларды біріктіруге негізделген сабақ мазмұны.</a:t>
            </a:r>
            <a:endParaRPr sz="1100">
              <a:solidFill>
                <a:schemeClr val="dk1"/>
              </a:solidFill>
            </a:endParaRPr>
          </a:p>
          <a:p>
            <a:pPr indent="-269999" lvl="0" marL="269999" rtl="0" algn="l">
              <a:lnSpc>
                <a:spcPct val="100000"/>
              </a:lnSpc>
              <a:spcBef>
                <a:spcPts val="1000"/>
              </a:spcBef>
              <a:spcAft>
                <a:spcPts val="500"/>
              </a:spcAft>
              <a:buClr>
                <a:srgbClr val="15B267"/>
              </a:buClr>
              <a:buSzPts val="1100"/>
              <a:buChar char="●"/>
            </a:pPr>
            <a:r>
              <a:rPr lang="ru" sz="1100">
                <a:solidFill>
                  <a:schemeClr val="dk1"/>
                </a:solidFill>
              </a:rPr>
              <a:t>Оқушылардың функциональдық, өзін-өзі реттеу, медиа және ақпараттық сауаттылығын арттыруға бағытталған сабақтар.</a:t>
            </a:r>
            <a:endParaRPr sz="11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2ee95a4f320_1_259"/>
          <p:cNvSpPr txBox="1"/>
          <p:nvPr/>
        </p:nvSpPr>
        <p:spPr>
          <a:xfrm>
            <a:off x="336875" y="937600"/>
            <a:ext cx="3177900" cy="3376200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11199" lvl="0" marL="269999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5B267"/>
              </a:buClr>
              <a:buSzPts val="1200"/>
              <a:buChar char="●"/>
            </a:pPr>
            <a:r>
              <a:rPr b="1" lang="ru" sz="1200">
                <a:solidFill>
                  <a:srgbClr val="38C065"/>
                </a:solidFill>
              </a:rPr>
              <a:t>5</a:t>
            </a:r>
            <a:r>
              <a:rPr lang="ru" sz="1200">
                <a:solidFill>
                  <a:schemeClr val="dk1"/>
                </a:solidFill>
              </a:rPr>
              <a:t> сыныпқа арналған </a:t>
            </a:r>
            <a:r>
              <a:rPr lang="ru" sz="1200">
                <a:solidFill>
                  <a:schemeClr val="dk1"/>
                </a:solidFill>
              </a:rPr>
              <a:t>“Математика”</a:t>
            </a:r>
            <a:r>
              <a:rPr lang="ru" sz="1200">
                <a:solidFill>
                  <a:schemeClr val="dk1"/>
                </a:solidFill>
              </a:rPr>
              <a:t> пәнінен жаңадан әзірленген электронды оқулық</a:t>
            </a:r>
            <a:br>
              <a:rPr lang="ru" sz="1200">
                <a:solidFill>
                  <a:schemeClr val="dk1"/>
                </a:solidFill>
              </a:rPr>
            </a:br>
            <a:endParaRPr sz="1200">
              <a:solidFill>
                <a:schemeClr val="dk1"/>
              </a:solidFill>
            </a:endParaRPr>
          </a:p>
          <a:p>
            <a:pPr indent="-211199" lvl="0" marL="269999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5B267"/>
              </a:buClr>
              <a:buSzPts val="1200"/>
              <a:buChar char="●"/>
            </a:pPr>
            <a:r>
              <a:rPr lang="ru" sz="1200">
                <a:solidFill>
                  <a:schemeClr val="dk1"/>
                </a:solidFill>
              </a:rPr>
              <a:t>Мультимедиялық контент және интерактивті тапсырмалар</a:t>
            </a:r>
            <a:endParaRPr sz="1200">
              <a:solidFill>
                <a:schemeClr val="dk1"/>
              </a:solidFill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</a:endParaRPr>
          </a:p>
          <a:p>
            <a:pPr indent="-211199" lvl="0" marL="269999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5B267"/>
              </a:buClr>
              <a:buSzPts val="1200"/>
              <a:buChar char="●"/>
            </a:pPr>
            <a:r>
              <a:rPr lang="ru" sz="1200">
                <a:solidFill>
                  <a:schemeClr val="dk1"/>
                </a:solidFill>
              </a:rPr>
              <a:t>Білімді бағалауға арналған жаттығулар</a:t>
            </a:r>
            <a:endParaRPr sz="1200">
              <a:solidFill>
                <a:schemeClr val="dk1"/>
              </a:solidFill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</a:endParaRPr>
          </a:p>
          <a:p>
            <a:pPr indent="-211199" lvl="0" marL="269999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5B267"/>
              </a:buClr>
              <a:buSzPts val="1200"/>
              <a:buChar char="●"/>
            </a:pPr>
            <a:r>
              <a:rPr lang="ru" sz="1200">
                <a:solidFill>
                  <a:schemeClr val="dk1"/>
                </a:solidFill>
              </a:rPr>
              <a:t>Навигациялық кеңестердің болуы</a:t>
            </a:r>
            <a:endParaRPr sz="1200">
              <a:solidFill>
                <a:schemeClr val="dk1"/>
              </a:solidFill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</a:endParaRPr>
          </a:p>
          <a:p>
            <a:pPr indent="-211199" lvl="0" marL="269999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5B267"/>
              </a:buClr>
              <a:buSzPts val="1200"/>
              <a:buChar char="●"/>
            </a:pPr>
            <a:r>
              <a:rPr lang="ru" sz="1200">
                <a:solidFill>
                  <a:schemeClr val="dk1"/>
                </a:solidFill>
              </a:rPr>
              <a:t>Кері байланыс және бақылау құралдарын пайдалану</a:t>
            </a:r>
            <a:endParaRPr sz="1200">
              <a:solidFill>
                <a:schemeClr val="dk1"/>
              </a:solidFill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</a:endParaRPr>
          </a:p>
          <a:p>
            <a:pPr indent="-211199" lvl="0" marL="269999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5B267"/>
              </a:buClr>
              <a:buSzPts val="1200"/>
              <a:buChar char="●"/>
            </a:pPr>
            <a:r>
              <a:rPr lang="ru" sz="1200">
                <a:solidFill>
                  <a:schemeClr val="dk1"/>
                </a:solidFill>
              </a:rPr>
              <a:t>Глоссарий</a:t>
            </a:r>
            <a:endParaRPr sz="1200">
              <a:solidFill>
                <a:schemeClr val="dk1"/>
              </a:solidFill>
            </a:endParaRPr>
          </a:p>
        </p:txBody>
      </p:sp>
      <p:sp>
        <p:nvSpPr>
          <p:cNvPr id="176" name="Google Shape;176;g2ee95a4f320_1_259"/>
          <p:cNvSpPr txBox="1"/>
          <p:nvPr/>
        </p:nvSpPr>
        <p:spPr>
          <a:xfrm>
            <a:off x="0" y="0"/>
            <a:ext cx="6818100" cy="553500"/>
          </a:xfrm>
          <a:prstGeom prst="rect">
            <a:avLst/>
          </a:prstGeom>
          <a:noFill/>
          <a:ln>
            <a:noFill/>
          </a:ln>
          <a:effectLst>
            <a:outerShdw blurRad="42863" rotWithShape="0" algn="bl" dir="5400000" dist="28575">
              <a:srgbClr val="0C343D">
                <a:alpha val="60000"/>
              </a:srgbClr>
            </a:outerShdw>
          </a:effectLst>
        </p:spPr>
        <p:txBody>
          <a:bodyPr anchorCtr="0" anchor="ctr" bIns="91425" lIns="306000" spcFirstLastPara="1" rIns="90000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2200">
                <a:solidFill>
                  <a:schemeClr val="lt1"/>
                </a:solidFill>
              </a:rPr>
              <a:t>2023-2024 оқу жылына үшін</a:t>
            </a:r>
            <a:r>
              <a:rPr b="1" lang="ru" sz="2200">
                <a:solidFill>
                  <a:schemeClr val="lt1"/>
                </a:solidFill>
              </a:rPr>
              <a:t> жаңа мазмұн </a:t>
            </a:r>
            <a:endParaRPr sz="2200">
              <a:solidFill>
                <a:schemeClr val="lt1"/>
              </a:solidFill>
            </a:endParaRPr>
          </a:p>
        </p:txBody>
      </p:sp>
      <p:pic>
        <p:nvPicPr>
          <p:cNvPr id="177" name="Google Shape;177;g2ee95a4f320_1_259"/>
          <p:cNvPicPr preferRelativeResize="0"/>
          <p:nvPr/>
        </p:nvPicPr>
        <p:blipFill rotWithShape="1">
          <a:blip r:embed="rId3">
            <a:alphaModFix/>
          </a:blip>
          <a:srcRect b="7586" l="2058" r="1275" t="5411"/>
          <a:stretch/>
        </p:blipFill>
        <p:spPr>
          <a:xfrm>
            <a:off x="3772925" y="937600"/>
            <a:ext cx="4966399" cy="3728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2f26eb7b95d_1_0"/>
          <p:cNvSpPr txBox="1"/>
          <p:nvPr/>
        </p:nvSpPr>
        <p:spPr>
          <a:xfrm>
            <a:off x="336875" y="936010"/>
            <a:ext cx="3562200" cy="315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11199" lvl="0" marL="269999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E61661"/>
              </a:buClr>
              <a:buSzPts val="1200"/>
              <a:buChar char="●"/>
            </a:pPr>
            <a:r>
              <a:rPr lang="ru" sz="1200">
                <a:solidFill>
                  <a:schemeClr val="dk1"/>
                </a:solidFill>
              </a:rPr>
              <a:t>Bilim Land </a:t>
            </a:r>
            <a:r>
              <a:rPr lang="ru" sz="1200">
                <a:solidFill>
                  <a:schemeClr val="dk1"/>
                </a:solidFill>
              </a:rPr>
              <a:t>п</a:t>
            </a:r>
            <a:r>
              <a:rPr i="0" lang="ru" sz="1200" u="none" cap="none" strike="noStrike">
                <a:solidFill>
                  <a:schemeClr val="dk1"/>
                </a:solidFill>
              </a:rPr>
              <a:t>латформасы </a:t>
            </a:r>
            <a:r>
              <a:rPr lang="ru" sz="1200">
                <a:solidFill>
                  <a:schemeClr val="dk1"/>
                </a:solidFill>
              </a:rPr>
              <a:t>“tigtag junior” </a:t>
            </a:r>
            <a:r>
              <a:rPr i="0" lang="ru" sz="1200" u="none" cap="none" strike="noStrike">
                <a:solidFill>
                  <a:schemeClr val="dk1"/>
                </a:solidFill>
              </a:rPr>
              <a:t>онлайн-ресурс</a:t>
            </a:r>
            <a:r>
              <a:rPr lang="ru" sz="1200">
                <a:solidFill>
                  <a:schemeClr val="dk1"/>
                </a:solidFill>
              </a:rPr>
              <a:t>тарымен толықтырылды.</a:t>
            </a:r>
            <a:endParaRPr i="0" sz="1200" u="none" cap="none" strike="noStrike">
              <a:solidFill>
                <a:schemeClr val="dk1"/>
              </a:solidFill>
            </a:endParaRPr>
          </a:p>
          <a:p>
            <a:pPr indent="-211199" lvl="0" marL="269999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E61661"/>
              </a:buClr>
              <a:buSzPts val="1200"/>
              <a:buChar char="●"/>
            </a:pPr>
            <a:r>
              <a:rPr b="1" lang="ru" sz="1200">
                <a:solidFill>
                  <a:srgbClr val="E61661"/>
                </a:solidFill>
              </a:rPr>
              <a:t>4</a:t>
            </a:r>
            <a:r>
              <a:rPr lang="ru" sz="1200">
                <a:solidFill>
                  <a:schemeClr val="dk1"/>
                </a:solidFill>
              </a:rPr>
              <a:t> пен </a:t>
            </a:r>
            <a:r>
              <a:rPr b="1" lang="ru" sz="1200">
                <a:solidFill>
                  <a:srgbClr val="E61661"/>
                </a:solidFill>
              </a:rPr>
              <a:t>7</a:t>
            </a:r>
            <a:r>
              <a:rPr lang="ru" sz="1200">
                <a:solidFill>
                  <a:schemeClr val="dk1"/>
                </a:solidFill>
              </a:rPr>
              <a:t> жас аралығындағы балаларға арналған қысқаша ғылыми онлайн-ресурс</a:t>
            </a:r>
            <a:r>
              <a:rPr i="0" lang="ru" sz="1200" u="none" cap="none" strike="noStrike">
                <a:solidFill>
                  <a:schemeClr val="dk1"/>
                </a:solidFill>
              </a:rPr>
              <a:t>.</a:t>
            </a:r>
            <a:endParaRPr i="0" sz="1200" u="none" cap="none" strike="noStrike">
              <a:solidFill>
                <a:schemeClr val="dk1"/>
              </a:solidFill>
            </a:endParaRPr>
          </a:p>
          <a:p>
            <a:pPr indent="-211199" lvl="0" marL="269999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E61661"/>
              </a:buClr>
              <a:buSzPts val="1200"/>
              <a:buChar char="●"/>
            </a:pPr>
            <a:r>
              <a:rPr i="0" lang="ru" sz="1200" u="none" cap="none" strike="noStrike">
                <a:solidFill>
                  <a:schemeClr val="dk1"/>
                </a:solidFill>
              </a:rPr>
              <a:t>«</a:t>
            </a:r>
            <a:r>
              <a:rPr lang="ru" sz="1200">
                <a:solidFill>
                  <a:schemeClr val="dk1"/>
                </a:solidFill>
              </a:rPr>
              <a:t>Тірі организмдер</a:t>
            </a:r>
            <a:r>
              <a:rPr i="0" lang="ru" sz="1200" u="none" cap="none" strike="noStrike">
                <a:solidFill>
                  <a:schemeClr val="dk1"/>
                </a:solidFill>
              </a:rPr>
              <a:t>», «</a:t>
            </a:r>
            <a:r>
              <a:rPr lang="ru" sz="1200">
                <a:solidFill>
                  <a:schemeClr val="dk1"/>
                </a:solidFill>
              </a:rPr>
              <a:t>Қоршаған орта</a:t>
            </a:r>
            <a:r>
              <a:rPr i="0" lang="ru" sz="1200" u="none" cap="none" strike="noStrike">
                <a:solidFill>
                  <a:schemeClr val="dk1"/>
                </a:solidFill>
              </a:rPr>
              <a:t>», «</a:t>
            </a:r>
            <a:r>
              <a:rPr lang="ru" sz="1200">
                <a:solidFill>
                  <a:schemeClr val="dk1"/>
                </a:solidFill>
              </a:rPr>
              <a:t>Біздің әлем</a:t>
            </a:r>
            <a:r>
              <a:rPr i="0" lang="ru" sz="1200" u="none" cap="none" strike="noStrike">
                <a:solidFill>
                  <a:schemeClr val="dk1"/>
                </a:solidFill>
              </a:rPr>
              <a:t>» </a:t>
            </a:r>
            <a:r>
              <a:rPr b="1" i="0" lang="ru" sz="1200" u="none" cap="none" strike="noStrike">
                <a:solidFill>
                  <a:srgbClr val="E61661"/>
                </a:solidFill>
              </a:rPr>
              <a:t>3</a:t>
            </a:r>
            <a:r>
              <a:rPr b="1" i="0" lang="ru" sz="1200" u="none" cap="none" strike="noStrike">
                <a:solidFill>
                  <a:schemeClr val="dk1"/>
                </a:solidFill>
              </a:rPr>
              <a:t> </a:t>
            </a:r>
            <a:r>
              <a:rPr lang="ru" sz="1200">
                <a:solidFill>
                  <a:schemeClr val="dk1"/>
                </a:solidFill>
              </a:rPr>
              <a:t>модульден тұрады.</a:t>
            </a:r>
            <a:endParaRPr i="0" sz="1200" u="none" cap="none" strike="noStrike">
              <a:solidFill>
                <a:srgbClr val="000000"/>
              </a:solidFill>
            </a:endParaRPr>
          </a:p>
          <a:p>
            <a:pPr indent="-211199" lvl="0" marL="269999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E61661"/>
              </a:buClr>
              <a:buSzPts val="1200"/>
              <a:buChar char="●"/>
            </a:pPr>
            <a:r>
              <a:rPr lang="ru" sz="1200"/>
              <a:t>Барлығы</a:t>
            </a:r>
            <a:r>
              <a:rPr i="0" lang="ru" sz="1200" u="none" cap="none" strike="noStrike">
                <a:solidFill>
                  <a:srgbClr val="000000"/>
                </a:solidFill>
              </a:rPr>
              <a:t> </a:t>
            </a:r>
            <a:r>
              <a:rPr b="1" i="0" lang="ru" sz="1200" u="none" cap="none" strike="noStrike">
                <a:solidFill>
                  <a:srgbClr val="E61661"/>
                </a:solidFill>
              </a:rPr>
              <a:t>100</a:t>
            </a:r>
            <a:r>
              <a:rPr i="0" lang="ru" sz="1200" u="none" cap="none" strike="noStrike">
                <a:solidFill>
                  <a:srgbClr val="000000"/>
                </a:solidFill>
              </a:rPr>
              <a:t> </a:t>
            </a:r>
            <a:r>
              <a:rPr lang="ru" sz="1200"/>
              <a:t>видеоматериал</a:t>
            </a:r>
            <a:r>
              <a:rPr i="0" lang="ru" sz="1200" u="none" cap="none" strike="noStrike">
                <a:solidFill>
                  <a:srgbClr val="000000"/>
                </a:solidFill>
              </a:rPr>
              <a:t>.</a:t>
            </a:r>
            <a:br>
              <a:rPr lang="ru" sz="1200"/>
            </a:br>
            <a:r>
              <a:rPr lang="ru" sz="1200">
                <a:extLst>
                  <a:ext uri="http://customooxmlschemas.google.com/">
                    <go:slidesCustomData xmlns:go="http://customooxmlschemas.google.com/" textRoundtripDataId="1"/>
                  </a:ext>
                </a:extLst>
              </a:rPr>
              <a:t>Екі тілде</a:t>
            </a:r>
            <a:r>
              <a:rPr i="0" lang="ru" sz="1200" u="none" cap="none" strike="noStrike">
                <a:solidFill>
                  <a:srgbClr val="000000"/>
                </a:solidFill>
                <a:extLst>
                  <a:ext uri="http://customooxmlschemas.google.com/">
                    <go:slidesCustomData xmlns:go="http://customooxmlschemas.google.com/" textRoundtripDataId="2"/>
                  </a:ext>
                </a:extLst>
              </a:rPr>
              <a:t> </a:t>
            </a:r>
            <a:r>
              <a:rPr b="1" i="0" lang="ru" sz="1200" u="none" cap="none" strike="noStrike">
                <a:solidFill>
                  <a:srgbClr val="E61661"/>
                </a:solidFill>
                <a:extLst>
                  <a:ext uri="http://customooxmlschemas.google.com/">
                    <go:slidesCustomData xmlns:go="http://customooxmlschemas.google.com/" textRoundtripDataId="3"/>
                  </a:ext>
                </a:extLst>
              </a:rPr>
              <a:t>200</a:t>
            </a:r>
            <a:r>
              <a:rPr i="0" lang="ru" sz="1200" u="none" cap="none" strike="noStrike">
                <a:solidFill>
                  <a:srgbClr val="000000"/>
                </a:solidFill>
                <a:extLst>
                  <a:ext uri="http://customooxmlschemas.google.com/">
                    <go:slidesCustomData xmlns:go="http://customooxmlschemas.google.com/" textRoundtripDataId="4"/>
                  </a:ext>
                </a:extLst>
              </a:rPr>
              <a:t>. </a:t>
            </a:r>
            <a:endParaRPr sz="1200"/>
          </a:p>
          <a:p>
            <a:pPr indent="-211199" lvl="0" marL="269999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E61661"/>
              </a:buClr>
              <a:buSzPts val="1200"/>
              <a:buChar char="●"/>
            </a:pPr>
            <a:r>
              <a:rPr lang="ru" sz="1200">
                <a:solidFill>
                  <a:schemeClr val="dk1"/>
                </a:solidFill>
              </a:rPr>
              <a:t>Білімді бекітуге арналған</a:t>
            </a:r>
            <a:r>
              <a:rPr b="1" lang="ru" sz="1200">
                <a:solidFill>
                  <a:srgbClr val="E61661"/>
                </a:solidFill>
              </a:rPr>
              <a:t> </a:t>
            </a:r>
            <a:r>
              <a:rPr b="1" i="0" lang="ru" sz="1200" u="none" cap="none" strike="noStrike">
                <a:solidFill>
                  <a:srgbClr val="E61661"/>
                </a:solidFill>
              </a:rPr>
              <a:t>48</a:t>
            </a:r>
            <a:r>
              <a:rPr lang="ru" sz="1200"/>
              <a:t> оқу материалы</a:t>
            </a:r>
            <a:r>
              <a:rPr i="0" lang="ru" sz="1200" u="none" cap="none" strike="noStrike">
                <a:solidFill>
                  <a:srgbClr val="000000"/>
                </a:solidFill>
              </a:rPr>
              <a:t>. </a:t>
            </a:r>
            <a:r>
              <a:rPr lang="ru" sz="1200">
                <a:extLst>
                  <a:ext uri="http://customooxmlschemas.google.com/">
                    <go:slidesCustomData xmlns:go="http://customooxmlschemas.google.com/" textRoundtripDataId="5"/>
                  </a:ext>
                </a:extLst>
              </a:rPr>
              <a:t>Екі тілде</a:t>
            </a:r>
            <a:r>
              <a:rPr i="0" lang="ru" sz="1200" u="none" cap="none" strike="noStrike">
                <a:solidFill>
                  <a:srgbClr val="000000"/>
                </a:solidFill>
                <a:extLst>
                  <a:ext uri="http://customooxmlschemas.google.com/">
                    <go:slidesCustomData xmlns:go="http://customooxmlschemas.google.com/" textRoundtripDataId="6"/>
                  </a:ext>
                </a:extLst>
              </a:rPr>
              <a:t> </a:t>
            </a:r>
            <a:r>
              <a:rPr b="1" i="0" lang="ru" sz="1200" u="none" cap="none" strike="noStrike">
                <a:solidFill>
                  <a:srgbClr val="E61661"/>
                </a:solidFill>
                <a:extLst>
                  <a:ext uri="http://customooxmlschemas.google.com/">
                    <go:slidesCustomData xmlns:go="http://customooxmlschemas.google.com/" textRoundtripDataId="7"/>
                  </a:ext>
                </a:extLst>
              </a:rPr>
              <a:t>96</a:t>
            </a:r>
            <a:r>
              <a:rPr i="0" lang="ru" sz="1200" u="none" cap="none" strike="noStrike">
                <a:solidFill>
                  <a:srgbClr val="000000"/>
                </a:solidFill>
                <a:extLst>
                  <a:ext uri="http://customooxmlschemas.google.com/">
                    <go:slidesCustomData xmlns:go="http://customooxmlschemas.google.com/" textRoundtripDataId="8"/>
                  </a:ext>
                </a:extLst>
              </a:rPr>
              <a:t>.</a:t>
            </a:r>
            <a:endParaRPr i="0" sz="1200" u="none" cap="none" strike="noStrike">
              <a:solidFill>
                <a:srgbClr val="000000"/>
              </a:solidFill>
            </a:endParaRPr>
          </a:p>
        </p:txBody>
      </p:sp>
      <p:pic>
        <p:nvPicPr>
          <p:cNvPr id="183" name="Google Shape;183;g2f26eb7b95d_1_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152900" y="883807"/>
            <a:ext cx="4268027" cy="27439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" name="Google Shape;184;g2f26eb7b95d_1_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19675" y="3997075"/>
            <a:ext cx="2533399" cy="690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Google Shape;185;g2f26eb7b95d_1_0"/>
          <p:cNvPicPr preferRelativeResize="0"/>
          <p:nvPr/>
        </p:nvPicPr>
        <p:blipFill rotWithShape="1">
          <a:blip r:embed="rId6">
            <a:alphaModFix/>
          </a:blip>
          <a:srcRect b="56339" l="8133" r="7847" t="0"/>
          <a:stretch/>
        </p:blipFill>
        <p:spPr>
          <a:xfrm>
            <a:off x="3737625" y="3830975"/>
            <a:ext cx="5114775" cy="11261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2ee95a4f320_1_426"/>
          <p:cNvSpPr txBox="1"/>
          <p:nvPr/>
        </p:nvSpPr>
        <p:spPr>
          <a:xfrm>
            <a:off x="546451" y="674000"/>
            <a:ext cx="7133400" cy="675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lang="ru" sz="1800">
                <a:solidFill>
                  <a:schemeClr val="dk1"/>
                </a:solidFill>
              </a:rPr>
              <a:t>PISA, TIMSS, PIRLS, ББЖМ бойынша білім сапасын бағалау </a:t>
            </a:r>
            <a:r>
              <a:rPr b="1" lang="ru" sz="1800">
                <a:solidFill>
                  <a:srgbClr val="0AAAAD"/>
                </a:solidFill>
              </a:rPr>
              <a:t>тренажер-платформасы</a:t>
            </a:r>
            <a:endParaRPr b="1" sz="1800">
              <a:solidFill>
                <a:srgbClr val="0AAAAD"/>
              </a:solidFill>
            </a:endParaRPr>
          </a:p>
        </p:txBody>
      </p:sp>
      <p:sp>
        <p:nvSpPr>
          <p:cNvPr id="191" name="Google Shape;191;g2ee95a4f320_1_426"/>
          <p:cNvSpPr txBox="1"/>
          <p:nvPr/>
        </p:nvSpPr>
        <p:spPr>
          <a:xfrm>
            <a:off x="662000" y="4405019"/>
            <a:ext cx="43917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ru" sz="1500">
                <a:solidFill>
                  <a:srgbClr val="999999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www.</a:t>
            </a:r>
            <a:r>
              <a:rPr lang="ru" sz="1500">
                <a:solidFill>
                  <a:srgbClr val="999999"/>
                </a:solidFill>
                <a:uFill>
                  <a:noFill/>
                </a:uFill>
                <a:latin typeface="Montserrat Medium"/>
                <a:ea typeface="Montserrat Medium"/>
                <a:cs typeface="Montserrat Medium"/>
                <a:sym typeface="Montserrat Medium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bilimcenter</a:t>
            </a:r>
            <a:r>
              <a:rPr lang="ru" sz="1500">
                <a:solidFill>
                  <a:srgbClr val="999999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.kz</a:t>
            </a:r>
            <a:endParaRPr i="0" sz="1500" u="none" cap="none" strike="noStrike">
              <a:solidFill>
                <a:srgbClr val="999999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92" name="Google Shape;192;g2ee95a4f320_1_426"/>
          <p:cNvSpPr txBox="1"/>
          <p:nvPr/>
        </p:nvSpPr>
        <p:spPr>
          <a:xfrm>
            <a:off x="5538375" y="1305588"/>
            <a:ext cx="3254100" cy="22293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spAutoFit/>
          </a:bodyPr>
          <a:lstStyle/>
          <a:p>
            <a:pPr indent="-304800" lvl="0" marL="457200" marR="0" rtl="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rgbClr val="0AAAAD"/>
              </a:buClr>
              <a:buSzPts val="1200"/>
              <a:buChar char="●"/>
            </a:pPr>
            <a:r>
              <a:rPr lang="ru" sz="1500">
                <a:solidFill>
                  <a:schemeClr val="dk1"/>
                </a:solidFill>
                <a:highlight>
                  <a:schemeClr val="lt1"/>
                </a:highlight>
              </a:rPr>
              <a:t>Пәндік курстар</a:t>
            </a:r>
            <a:endParaRPr i="0" sz="1500" u="none" cap="none" strike="noStrike">
              <a:solidFill>
                <a:schemeClr val="dk1"/>
              </a:solidFill>
              <a:highlight>
                <a:schemeClr val="lt1"/>
              </a:highlight>
            </a:endParaRPr>
          </a:p>
          <a:p>
            <a:pPr indent="-304800" lvl="0" marL="457200" marR="0" rtl="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rgbClr val="0AAAAD"/>
              </a:buClr>
              <a:buSzPts val="1200"/>
              <a:buChar char="●"/>
            </a:pPr>
            <a:r>
              <a:rPr i="0" lang="ru" sz="1500" u="none" cap="none" strike="noStrike">
                <a:solidFill>
                  <a:schemeClr val="dk1"/>
                </a:solidFill>
                <a:highlight>
                  <a:schemeClr val="lt1"/>
                </a:highlight>
              </a:rPr>
              <a:t>Ди</a:t>
            </a:r>
            <a:r>
              <a:rPr lang="ru" sz="1500">
                <a:solidFill>
                  <a:schemeClr val="dk1"/>
                </a:solidFill>
                <a:highlight>
                  <a:schemeClr val="lt1"/>
                </a:highlight>
              </a:rPr>
              <a:t>агностикалық тестілеу</a:t>
            </a:r>
            <a:endParaRPr i="0" sz="1500" u="none" cap="none" strike="noStrike">
              <a:solidFill>
                <a:schemeClr val="dk1"/>
              </a:solidFill>
              <a:highlight>
                <a:schemeClr val="lt1"/>
              </a:highlight>
            </a:endParaRPr>
          </a:p>
          <a:p>
            <a:pPr indent="-304800" lvl="0" marL="457200" marR="0" rtl="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rgbClr val="0AAAAD"/>
              </a:buClr>
              <a:buSzPts val="1200"/>
              <a:buChar char="●"/>
            </a:pPr>
            <a:r>
              <a:rPr i="0" lang="ru" sz="1500" u="none" cap="none" strike="noStrike">
                <a:solidFill>
                  <a:schemeClr val="dk1"/>
                </a:solidFill>
                <a:highlight>
                  <a:schemeClr val="lt1"/>
                </a:highlight>
              </a:rPr>
              <a:t>Курс-практикум </a:t>
            </a:r>
            <a:endParaRPr i="0" sz="1500" u="none" cap="none" strike="noStrike">
              <a:solidFill>
                <a:schemeClr val="dk1"/>
              </a:solidFill>
              <a:highlight>
                <a:schemeClr val="lt1"/>
              </a:highlight>
            </a:endParaRPr>
          </a:p>
          <a:p>
            <a:pPr indent="-304800" lvl="0" marL="457200" marR="0" rtl="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rgbClr val="0AAAAD"/>
              </a:buClr>
              <a:buSzPts val="1200"/>
              <a:buChar char="●"/>
            </a:pPr>
            <a:r>
              <a:rPr i="0" lang="ru" sz="1500" u="none" cap="none" strike="noStrike">
                <a:solidFill>
                  <a:schemeClr val="dk1"/>
                </a:solidFill>
                <a:highlight>
                  <a:schemeClr val="lt1"/>
                </a:highlight>
              </a:rPr>
              <a:t>Статистика, мониторинг</a:t>
            </a:r>
            <a:endParaRPr i="0" sz="1500" u="none" cap="none" strike="noStrike">
              <a:solidFill>
                <a:schemeClr val="dk1"/>
              </a:solidFill>
              <a:highlight>
                <a:schemeClr val="lt1"/>
              </a:highlight>
            </a:endParaRPr>
          </a:p>
          <a:p>
            <a:pPr indent="-304800" lvl="0" marL="457200" marR="0" rtl="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rgbClr val="0AAAAD"/>
              </a:buClr>
              <a:buSzPts val="1200"/>
              <a:buChar char="●"/>
            </a:pPr>
            <a:r>
              <a:rPr lang="ru" sz="1500">
                <a:solidFill>
                  <a:schemeClr val="dk1"/>
                </a:solidFill>
                <a:highlight>
                  <a:schemeClr val="lt1"/>
                </a:highlight>
              </a:rPr>
              <a:t>Әдістемелік қолдау</a:t>
            </a:r>
            <a:endParaRPr i="0" sz="1500" u="none" cap="none" strike="noStrike">
              <a:solidFill>
                <a:schemeClr val="dk1"/>
              </a:solidFill>
              <a:highlight>
                <a:schemeClr val="lt1"/>
              </a:highlight>
            </a:endParaRPr>
          </a:p>
          <a:p>
            <a:pPr indent="-304800" lvl="0" marL="457200" marR="0" rtl="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rgbClr val="0AAAAD"/>
              </a:buClr>
              <a:buSzPts val="1200"/>
              <a:buChar char="●"/>
            </a:pPr>
            <a:r>
              <a:rPr lang="ru" sz="1500">
                <a:solidFill>
                  <a:schemeClr val="dk1"/>
                </a:solidFill>
                <a:highlight>
                  <a:schemeClr val="lt1"/>
                </a:highlight>
              </a:rPr>
              <a:t>Кері байланыс</a:t>
            </a:r>
            <a:endParaRPr i="0" sz="1500" u="none" cap="none" strike="noStrike">
              <a:solidFill>
                <a:srgbClr val="FF0000"/>
              </a:solidFill>
              <a:highlight>
                <a:schemeClr val="lt1"/>
              </a:highlight>
            </a:endParaRPr>
          </a:p>
        </p:txBody>
      </p:sp>
      <p:pic>
        <p:nvPicPr>
          <p:cNvPr id="193" name="Google Shape;193;g2ee95a4f320_1_426"/>
          <p:cNvPicPr preferRelativeResize="0"/>
          <p:nvPr/>
        </p:nvPicPr>
        <p:blipFill rotWithShape="1">
          <a:blip r:embed="rId4">
            <a:alphaModFix/>
          </a:blip>
          <a:srcRect b="1144" l="1424" r="68341" t="1871"/>
          <a:stretch/>
        </p:blipFill>
        <p:spPr>
          <a:xfrm>
            <a:off x="645425" y="1419925"/>
            <a:ext cx="1383300" cy="2655000"/>
          </a:xfrm>
          <a:prstGeom prst="roundRect">
            <a:avLst>
              <a:gd fmla="val 5299" name="adj"/>
            </a:avLst>
          </a:prstGeom>
          <a:noFill/>
          <a:ln>
            <a:noFill/>
          </a:ln>
          <a:effectLst>
            <a:outerShdw blurRad="171450" rotWithShape="0" algn="t" dir="5400000" dist="38100">
              <a:srgbClr val="002060">
                <a:alpha val="20000"/>
              </a:srgbClr>
            </a:outerShdw>
          </a:effectLst>
        </p:spPr>
      </p:pic>
      <p:pic>
        <p:nvPicPr>
          <p:cNvPr id="194" name="Google Shape;194;g2ee95a4f320_1_426"/>
          <p:cNvPicPr preferRelativeResize="0"/>
          <p:nvPr/>
        </p:nvPicPr>
        <p:blipFill rotWithShape="1">
          <a:blip r:embed="rId4">
            <a:alphaModFix/>
          </a:blip>
          <a:srcRect b="1144" l="34373" r="35392" t="1871"/>
          <a:stretch/>
        </p:blipFill>
        <p:spPr>
          <a:xfrm>
            <a:off x="2307437" y="1419925"/>
            <a:ext cx="1383300" cy="2655000"/>
          </a:xfrm>
          <a:prstGeom prst="roundRect">
            <a:avLst>
              <a:gd fmla="val 5299" name="adj"/>
            </a:avLst>
          </a:prstGeom>
          <a:noFill/>
          <a:ln>
            <a:noFill/>
          </a:ln>
          <a:effectLst>
            <a:outerShdw blurRad="171450" rotWithShape="0" algn="t" dir="5400000" dist="38100">
              <a:srgbClr val="002060">
                <a:alpha val="20000"/>
              </a:srgbClr>
            </a:outerShdw>
          </a:effectLst>
        </p:spPr>
      </p:pic>
      <p:pic>
        <p:nvPicPr>
          <p:cNvPr id="195" name="Google Shape;195;g2ee95a4f320_1_426"/>
          <p:cNvPicPr preferRelativeResize="0"/>
          <p:nvPr/>
        </p:nvPicPr>
        <p:blipFill rotWithShape="1">
          <a:blip r:embed="rId4">
            <a:alphaModFix/>
          </a:blip>
          <a:srcRect b="1144" l="67204" r="2560" t="1871"/>
          <a:stretch/>
        </p:blipFill>
        <p:spPr>
          <a:xfrm>
            <a:off x="3969449" y="1419925"/>
            <a:ext cx="1383300" cy="2655000"/>
          </a:xfrm>
          <a:prstGeom prst="roundRect">
            <a:avLst>
              <a:gd fmla="val 5299" name="adj"/>
            </a:avLst>
          </a:prstGeom>
          <a:noFill/>
          <a:ln>
            <a:noFill/>
          </a:ln>
          <a:effectLst>
            <a:outerShdw blurRad="171450" rotWithShape="0" algn="t" dir="5400000" dist="38100">
              <a:srgbClr val="002060">
                <a:alpha val="20000"/>
              </a:srgbClr>
            </a:outerShdw>
          </a:effectLst>
        </p:spPr>
      </p:pic>
      <p:sp>
        <p:nvSpPr>
          <p:cNvPr id="196" name="Google Shape;196;g2ee95a4f320_1_426"/>
          <p:cNvSpPr/>
          <p:nvPr/>
        </p:nvSpPr>
        <p:spPr>
          <a:xfrm>
            <a:off x="0" y="3920550"/>
            <a:ext cx="8961600" cy="1185900"/>
          </a:xfrm>
          <a:prstGeom prst="rightArrow">
            <a:avLst>
              <a:gd fmla="val 50000" name="adj1"/>
              <a:gd fmla="val 50776" name="adj2"/>
            </a:avLst>
          </a:prstGeom>
          <a:solidFill>
            <a:srgbClr val="0AAAAD"/>
          </a:solidFill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7" name="Google Shape;197;g2ee95a4f320_1_426"/>
          <p:cNvSpPr/>
          <p:nvPr/>
        </p:nvSpPr>
        <p:spPr>
          <a:xfrm>
            <a:off x="275654" y="4301690"/>
            <a:ext cx="2431800" cy="4236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8" name="Google Shape;198;g2ee95a4f320_1_426"/>
          <p:cNvSpPr txBox="1"/>
          <p:nvPr/>
        </p:nvSpPr>
        <p:spPr>
          <a:xfrm>
            <a:off x="770975" y="4322375"/>
            <a:ext cx="1441200" cy="38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b="1" lang="ru" sz="1500">
                <a:solidFill>
                  <a:schemeClr val="dk1"/>
                </a:solidFill>
              </a:rPr>
              <a:t>ОҚУШЫ</a:t>
            </a:r>
            <a:endParaRPr b="1" i="0" sz="1500" u="none" cap="none" strike="noStrike">
              <a:solidFill>
                <a:schemeClr val="dk1"/>
              </a:solidFill>
            </a:endParaRPr>
          </a:p>
        </p:txBody>
      </p:sp>
      <p:sp>
        <p:nvSpPr>
          <p:cNvPr id="199" name="Google Shape;199;g2ee95a4f320_1_426"/>
          <p:cNvSpPr/>
          <p:nvPr/>
        </p:nvSpPr>
        <p:spPr>
          <a:xfrm>
            <a:off x="3112595" y="4301690"/>
            <a:ext cx="2431800" cy="4236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0" name="Google Shape;200;g2ee95a4f320_1_426"/>
          <p:cNvSpPr txBox="1"/>
          <p:nvPr/>
        </p:nvSpPr>
        <p:spPr>
          <a:xfrm>
            <a:off x="3545726" y="4322375"/>
            <a:ext cx="1565400" cy="38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b="1" lang="ru" sz="1500">
                <a:solidFill>
                  <a:schemeClr val="dk1"/>
                </a:solidFill>
              </a:rPr>
              <a:t>МҰҒАЛІМ</a:t>
            </a:r>
            <a:endParaRPr b="1" i="0" sz="1500" u="none" cap="none" strike="noStrike">
              <a:solidFill>
                <a:schemeClr val="dk1"/>
              </a:solidFill>
            </a:endParaRPr>
          </a:p>
        </p:txBody>
      </p:sp>
      <p:sp>
        <p:nvSpPr>
          <p:cNvPr id="201" name="Google Shape;201;g2ee95a4f320_1_426"/>
          <p:cNvSpPr/>
          <p:nvPr/>
        </p:nvSpPr>
        <p:spPr>
          <a:xfrm>
            <a:off x="5949535" y="4301690"/>
            <a:ext cx="2431800" cy="4236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2" name="Google Shape;202;g2ee95a4f320_1_426"/>
          <p:cNvSpPr txBox="1"/>
          <p:nvPr/>
        </p:nvSpPr>
        <p:spPr>
          <a:xfrm>
            <a:off x="5956025" y="4322375"/>
            <a:ext cx="2418600" cy="38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b="1" lang="ru" sz="1500">
                <a:solidFill>
                  <a:schemeClr val="dk1"/>
                </a:solidFill>
              </a:rPr>
              <a:t>ӘКІМШІЛІК</a:t>
            </a:r>
            <a:endParaRPr b="1" i="0" sz="1500" u="none" cap="none" strike="noStrike">
              <a:solidFill>
                <a:schemeClr val="dk1"/>
              </a:solidFill>
            </a:endParaRPr>
          </a:p>
        </p:txBody>
      </p:sp>
      <p:sp>
        <p:nvSpPr>
          <p:cNvPr id="203" name="Google Shape;203;g2ee95a4f320_1_426"/>
          <p:cNvSpPr txBox="1"/>
          <p:nvPr/>
        </p:nvSpPr>
        <p:spPr>
          <a:xfrm>
            <a:off x="0" y="0"/>
            <a:ext cx="6818100" cy="556500"/>
          </a:xfrm>
          <a:prstGeom prst="rect">
            <a:avLst/>
          </a:prstGeom>
          <a:noFill/>
          <a:ln>
            <a:noFill/>
          </a:ln>
          <a:effectLst>
            <a:outerShdw blurRad="42863" rotWithShape="0" algn="bl" dir="5400000" dist="28575">
              <a:srgbClr val="0C343D">
                <a:alpha val="43000"/>
              </a:srgbClr>
            </a:outerShdw>
          </a:effectLst>
        </p:spPr>
        <p:txBody>
          <a:bodyPr anchorCtr="0" anchor="ctr" bIns="91425" lIns="306000" spcFirstLastPara="1" rIns="90000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" sz="2200">
                <a:solidFill>
                  <a:schemeClr val="lt1"/>
                </a:solidFill>
              </a:rPr>
              <a:t>BilimCenter</a:t>
            </a:r>
            <a:endParaRPr b="1" sz="22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g2ef142cbfbd_0_0"/>
          <p:cNvSpPr/>
          <p:nvPr/>
        </p:nvSpPr>
        <p:spPr>
          <a:xfrm>
            <a:off x="1148625" y="983050"/>
            <a:ext cx="3519300" cy="3519300"/>
          </a:xfrm>
          <a:prstGeom prst="ellipse">
            <a:avLst/>
          </a:prstGeom>
          <a:solidFill>
            <a:schemeClr val="lt1"/>
          </a:solidFill>
          <a:ln>
            <a:noFill/>
          </a:ln>
          <a:effectLst>
            <a:outerShdw blurRad="171450" rotWithShape="0" algn="t" dir="5400000" dist="38100">
              <a:srgbClr val="002060">
                <a:alpha val="20000"/>
              </a:srgbClr>
            </a:outerShdw>
          </a:effectLst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5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09" name="Google Shape;209;g2ef142cbfbd_0_0"/>
          <p:cNvSpPr/>
          <p:nvPr/>
        </p:nvSpPr>
        <p:spPr>
          <a:xfrm>
            <a:off x="1465100" y="1299575"/>
            <a:ext cx="2886300" cy="2886300"/>
          </a:xfrm>
          <a:prstGeom prst="ellipse">
            <a:avLst/>
          </a:prstGeom>
          <a:solidFill>
            <a:schemeClr val="lt1"/>
          </a:solidFill>
          <a:ln>
            <a:noFill/>
          </a:ln>
          <a:effectLst>
            <a:outerShdw blurRad="171450" rotWithShape="0" algn="t" dir="5400000" dist="38100">
              <a:srgbClr val="002060">
                <a:alpha val="20000"/>
              </a:srgbClr>
            </a:outerShdw>
          </a:effectLst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5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10" name="Google Shape;210;g2ef142cbfbd_0_0"/>
          <p:cNvSpPr/>
          <p:nvPr/>
        </p:nvSpPr>
        <p:spPr>
          <a:xfrm>
            <a:off x="4510325" y="995000"/>
            <a:ext cx="3890400" cy="608700"/>
          </a:xfrm>
          <a:prstGeom prst="roundRect">
            <a:avLst>
              <a:gd fmla="val 11801" name="adj"/>
            </a:avLst>
          </a:prstGeom>
          <a:solidFill>
            <a:schemeClr val="lt1"/>
          </a:solidFill>
          <a:ln>
            <a:noFill/>
          </a:ln>
          <a:effectLst>
            <a:outerShdw blurRad="171450" rotWithShape="0" algn="t" dir="5400000" dist="38100">
              <a:srgbClr val="002060">
                <a:alpha val="20000"/>
              </a:srgbClr>
            </a:outerShdw>
          </a:effectLst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5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11" name="Google Shape;211;g2ef142cbfbd_0_0"/>
          <p:cNvSpPr/>
          <p:nvPr/>
        </p:nvSpPr>
        <p:spPr>
          <a:xfrm>
            <a:off x="4510325" y="1773131"/>
            <a:ext cx="3890400" cy="608700"/>
          </a:xfrm>
          <a:prstGeom prst="roundRect">
            <a:avLst>
              <a:gd fmla="val 11801" name="adj"/>
            </a:avLst>
          </a:prstGeom>
          <a:solidFill>
            <a:schemeClr val="lt1"/>
          </a:solidFill>
          <a:ln>
            <a:noFill/>
          </a:ln>
          <a:effectLst>
            <a:outerShdw blurRad="171450" rotWithShape="0" algn="t" dir="5400000" dist="38100">
              <a:srgbClr val="002060">
                <a:alpha val="20000"/>
              </a:srgbClr>
            </a:outerShdw>
          </a:effectLst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5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12" name="Google Shape;212;g2ef142cbfbd_0_0"/>
          <p:cNvSpPr/>
          <p:nvPr/>
        </p:nvSpPr>
        <p:spPr>
          <a:xfrm>
            <a:off x="4510325" y="2551263"/>
            <a:ext cx="3890400" cy="608700"/>
          </a:xfrm>
          <a:prstGeom prst="roundRect">
            <a:avLst>
              <a:gd fmla="val 11801" name="adj"/>
            </a:avLst>
          </a:prstGeom>
          <a:solidFill>
            <a:schemeClr val="lt1"/>
          </a:solidFill>
          <a:ln>
            <a:noFill/>
          </a:ln>
          <a:effectLst>
            <a:outerShdw blurRad="171450" rotWithShape="0" algn="t" dir="5400000" dist="38100">
              <a:srgbClr val="002060">
                <a:alpha val="20000"/>
              </a:srgbClr>
            </a:outerShdw>
          </a:effectLst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5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13" name="Google Shape;213;g2ef142cbfbd_0_0"/>
          <p:cNvSpPr/>
          <p:nvPr/>
        </p:nvSpPr>
        <p:spPr>
          <a:xfrm>
            <a:off x="4510325" y="3329394"/>
            <a:ext cx="3890400" cy="608700"/>
          </a:xfrm>
          <a:prstGeom prst="roundRect">
            <a:avLst>
              <a:gd fmla="val 11801" name="adj"/>
            </a:avLst>
          </a:prstGeom>
          <a:solidFill>
            <a:schemeClr val="lt1"/>
          </a:solidFill>
          <a:ln>
            <a:noFill/>
          </a:ln>
          <a:effectLst>
            <a:outerShdw blurRad="171450" rotWithShape="0" algn="t" dir="5400000" dist="38100">
              <a:srgbClr val="002060">
                <a:alpha val="20000"/>
              </a:srgbClr>
            </a:outerShdw>
          </a:effectLst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5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14" name="Google Shape;214;g2ef142cbfbd_0_0"/>
          <p:cNvSpPr/>
          <p:nvPr/>
        </p:nvSpPr>
        <p:spPr>
          <a:xfrm>
            <a:off x="4510325" y="4107525"/>
            <a:ext cx="3890400" cy="608700"/>
          </a:xfrm>
          <a:prstGeom prst="roundRect">
            <a:avLst>
              <a:gd fmla="val 11801" name="adj"/>
            </a:avLst>
          </a:prstGeom>
          <a:solidFill>
            <a:schemeClr val="lt1"/>
          </a:solidFill>
          <a:ln>
            <a:noFill/>
          </a:ln>
          <a:effectLst>
            <a:outerShdw blurRad="171450" rotWithShape="0" algn="t" dir="5400000" dist="38100">
              <a:srgbClr val="002060">
                <a:alpha val="20000"/>
              </a:srgbClr>
            </a:outerShdw>
          </a:effectLst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5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15" name="Google Shape;215;g2ef142cbfbd_0_0"/>
          <p:cNvSpPr/>
          <p:nvPr/>
        </p:nvSpPr>
        <p:spPr>
          <a:xfrm>
            <a:off x="4783775" y="3325804"/>
            <a:ext cx="3343500" cy="615900"/>
          </a:xfrm>
          <a:prstGeom prst="roundRect">
            <a:avLst>
              <a:gd fmla="val 3155" name="adj"/>
            </a:avLst>
          </a:prstGeom>
          <a:noFill/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lang="ru" sz="1100">
                <a:solidFill>
                  <a:srgbClr val="0AAAAD"/>
                </a:solidFill>
                <a:latin typeface="Montserrat"/>
                <a:ea typeface="Montserrat"/>
                <a:cs typeface="Montserrat"/>
                <a:sym typeface="Montserrat"/>
              </a:rPr>
              <a:t>Мәселені шешу, өзін-өзі реттеу</a:t>
            </a:r>
            <a:r>
              <a:rPr b="1" lang="ru" sz="110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ru" sz="1100">
                <a:latin typeface="Montserrat Medium"/>
                <a:ea typeface="Montserrat Medium"/>
                <a:cs typeface="Montserrat Medium"/>
                <a:sym typeface="Montserrat Medium"/>
              </a:rPr>
              <a:t>дағдыларын дамытуға арналған әрекет түрлері</a:t>
            </a:r>
            <a:endParaRPr sz="110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216" name="Google Shape;216;g2ef142cbfbd_0_0"/>
          <p:cNvSpPr/>
          <p:nvPr/>
        </p:nvSpPr>
        <p:spPr>
          <a:xfrm>
            <a:off x="4783775" y="991400"/>
            <a:ext cx="3343500" cy="615900"/>
          </a:xfrm>
          <a:prstGeom prst="roundRect">
            <a:avLst>
              <a:gd fmla="val 3155" name="adj"/>
            </a:avLst>
          </a:prstGeom>
          <a:noFill/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lang="ru" sz="1100">
                <a:solidFill>
                  <a:srgbClr val="0AAAAD"/>
                </a:solidFill>
                <a:latin typeface="Montserrat"/>
                <a:ea typeface="Montserrat"/>
                <a:cs typeface="Montserrat"/>
                <a:sym typeface="Montserrat"/>
              </a:rPr>
              <a:t>Цифрлық әлемде</a:t>
            </a:r>
            <a:r>
              <a:rPr b="1" lang="ru" sz="110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ru" sz="1100">
                <a:latin typeface="Montserrat"/>
                <a:ea typeface="Montserrat"/>
                <a:cs typeface="Montserrat"/>
                <a:sym typeface="Montserrat"/>
              </a:rPr>
              <a:t>білім беру </a:t>
            </a:r>
            <a:endParaRPr sz="11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17" name="Google Shape;217;g2ef142cbfbd_0_0"/>
          <p:cNvSpPr/>
          <p:nvPr/>
        </p:nvSpPr>
        <p:spPr>
          <a:xfrm>
            <a:off x="4783775" y="2552747"/>
            <a:ext cx="3343500" cy="615900"/>
          </a:xfrm>
          <a:prstGeom prst="roundRect">
            <a:avLst>
              <a:gd fmla="val 3155" name="adj"/>
            </a:avLst>
          </a:prstGeom>
          <a:noFill/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100">
                <a:latin typeface="Montserrat"/>
                <a:ea typeface="Montserrat"/>
                <a:cs typeface="Montserrat"/>
                <a:sym typeface="Montserrat"/>
              </a:rPr>
              <a:t>Шынайы PISA емтиханына жақындатылған </a:t>
            </a:r>
            <a:r>
              <a:rPr b="1" lang="ru" sz="1100">
                <a:solidFill>
                  <a:srgbClr val="0AAAAD"/>
                </a:solidFill>
                <a:latin typeface="Montserrat"/>
                <a:ea typeface="Montserrat"/>
                <a:cs typeface="Montserrat"/>
                <a:sym typeface="Montserrat"/>
              </a:rPr>
              <a:t>интерфейс</a:t>
            </a:r>
            <a:r>
              <a:rPr lang="ru" sz="1100">
                <a:latin typeface="Montserrat"/>
                <a:ea typeface="Montserrat"/>
                <a:cs typeface="Montserrat"/>
                <a:sym typeface="Montserrat"/>
              </a:rPr>
              <a:t> пен </a:t>
            </a:r>
            <a:r>
              <a:rPr b="1" lang="ru" sz="1100">
                <a:solidFill>
                  <a:srgbClr val="0AAAAD"/>
                </a:solidFill>
                <a:latin typeface="Montserrat"/>
                <a:ea typeface="Montserrat"/>
                <a:cs typeface="Montserrat"/>
                <a:sym typeface="Montserrat"/>
              </a:rPr>
              <a:t>жаттығу түрлері</a:t>
            </a:r>
            <a:endParaRPr b="1" sz="1100">
              <a:solidFill>
                <a:srgbClr val="0AAAAD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18" name="Google Shape;218;g2ef142cbfbd_0_0"/>
          <p:cNvSpPr/>
          <p:nvPr/>
        </p:nvSpPr>
        <p:spPr>
          <a:xfrm>
            <a:off x="4783775" y="1772068"/>
            <a:ext cx="3343500" cy="615900"/>
          </a:xfrm>
          <a:prstGeom prst="roundRect">
            <a:avLst>
              <a:gd fmla="val 3155" name="adj"/>
            </a:avLst>
          </a:prstGeom>
          <a:noFill/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lang="ru" sz="1100">
                <a:solidFill>
                  <a:srgbClr val="0AAAAD"/>
                </a:solidFill>
                <a:latin typeface="Montserrat"/>
                <a:ea typeface="Montserrat"/>
                <a:cs typeface="Montserrat"/>
                <a:sym typeface="Montserrat"/>
              </a:rPr>
              <a:t>Электронды мәтіндермен</a:t>
            </a:r>
            <a:r>
              <a:rPr lang="ru" sz="1100">
                <a:latin typeface="Montserrat Medium"/>
                <a:ea typeface="Montserrat Medium"/>
                <a:cs typeface="Montserrat Medium"/>
                <a:sym typeface="Montserrat Medium"/>
              </a:rPr>
              <a:t> жұмыс істеу</a:t>
            </a:r>
            <a:endParaRPr sz="110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219" name="Google Shape;219;g2ef142cbfbd_0_0"/>
          <p:cNvSpPr/>
          <p:nvPr/>
        </p:nvSpPr>
        <p:spPr>
          <a:xfrm>
            <a:off x="4783775" y="4124475"/>
            <a:ext cx="3343500" cy="615900"/>
          </a:xfrm>
          <a:prstGeom prst="roundRect">
            <a:avLst>
              <a:gd fmla="val 3155" name="adj"/>
            </a:avLst>
          </a:prstGeom>
          <a:noFill/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ru" sz="1100">
                <a:latin typeface="Montserrat Medium"/>
                <a:ea typeface="Montserrat Medium"/>
                <a:cs typeface="Montserrat Medium"/>
                <a:sym typeface="Montserrat Medium"/>
              </a:rPr>
              <a:t>2025 жылы өткізілетін емтихан форматына сәйкес әзірленген </a:t>
            </a:r>
            <a:r>
              <a:rPr b="1" lang="ru" sz="1100">
                <a:solidFill>
                  <a:srgbClr val="0AAAAD"/>
                </a:solidFill>
                <a:latin typeface="Montserrat"/>
                <a:ea typeface="Montserrat"/>
                <a:cs typeface="Montserrat"/>
                <a:sym typeface="Montserrat"/>
              </a:rPr>
              <a:t>курс-практикум </a:t>
            </a:r>
            <a:r>
              <a:rPr lang="ru" sz="1100">
                <a:latin typeface="Montserrat Medium"/>
                <a:ea typeface="Montserrat Medium"/>
                <a:cs typeface="Montserrat Medium"/>
                <a:sym typeface="Montserrat Medium"/>
              </a:rPr>
              <a:t>мен </a:t>
            </a:r>
            <a:r>
              <a:rPr b="1" lang="ru" sz="1100">
                <a:solidFill>
                  <a:srgbClr val="0AAAAD"/>
                </a:solidFill>
                <a:latin typeface="Montserrat"/>
                <a:ea typeface="Montserrat"/>
                <a:cs typeface="Montserrat"/>
                <a:sym typeface="Montserrat"/>
              </a:rPr>
              <a:t>диагностикалық тест </a:t>
            </a:r>
            <a:endParaRPr b="1" sz="1100">
              <a:solidFill>
                <a:srgbClr val="0AAAAD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20" name="Google Shape;220;g2ef142cbfbd_0_0"/>
          <p:cNvSpPr txBox="1"/>
          <p:nvPr/>
        </p:nvSpPr>
        <p:spPr>
          <a:xfrm>
            <a:off x="223800" y="0"/>
            <a:ext cx="7177500" cy="542400"/>
          </a:xfrm>
          <a:prstGeom prst="rect">
            <a:avLst/>
          </a:prstGeom>
          <a:noFill/>
          <a:ln>
            <a:noFill/>
          </a:ln>
          <a:effectLst>
            <a:outerShdw blurRad="50800" rotWithShape="0" algn="t" dir="5400000" dist="38100">
              <a:srgbClr val="002060">
                <a:alpha val="48240"/>
              </a:srgbClr>
            </a:outerShdw>
          </a:effectLst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" sz="17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PISA 2025-КЕ ДАЙЫНДЫҚ</a:t>
            </a:r>
            <a:endParaRPr b="1" sz="17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21" name="Google Shape;221;g2ef142cbfbd_0_0"/>
          <p:cNvPicPr preferRelativeResize="0"/>
          <p:nvPr/>
        </p:nvPicPr>
        <p:blipFill rotWithShape="1">
          <a:blip r:embed="rId3">
            <a:alphaModFix/>
          </a:blip>
          <a:srcRect b="1565" l="22055" r="30776" t="0"/>
          <a:stretch/>
        </p:blipFill>
        <p:spPr>
          <a:xfrm>
            <a:off x="2683475" y="785800"/>
            <a:ext cx="1327800" cy="1327500"/>
          </a:xfrm>
          <a:prstGeom prst="ellipse">
            <a:avLst/>
          </a:prstGeom>
          <a:noFill/>
          <a:ln>
            <a:noFill/>
          </a:ln>
          <a:effectLst>
            <a:outerShdw blurRad="171450" rotWithShape="0" algn="t" dir="5400000" dist="38100">
              <a:srgbClr val="002060">
                <a:alpha val="20000"/>
              </a:srgbClr>
            </a:outerShdw>
          </a:effectLst>
        </p:spPr>
      </p:pic>
      <p:pic>
        <p:nvPicPr>
          <p:cNvPr id="222" name="Google Shape;222;g2ef142cbfbd_0_0"/>
          <p:cNvPicPr preferRelativeResize="0"/>
          <p:nvPr/>
        </p:nvPicPr>
        <p:blipFill rotWithShape="1">
          <a:blip r:embed="rId4">
            <a:alphaModFix/>
          </a:blip>
          <a:srcRect b="0" l="17653" r="18778" t="0"/>
          <a:stretch/>
        </p:blipFill>
        <p:spPr>
          <a:xfrm>
            <a:off x="2508425" y="3325800"/>
            <a:ext cx="1551300" cy="1550400"/>
          </a:xfrm>
          <a:prstGeom prst="ellipse">
            <a:avLst/>
          </a:prstGeom>
          <a:noFill/>
          <a:ln>
            <a:noFill/>
          </a:ln>
          <a:effectLst>
            <a:outerShdw blurRad="171450" rotWithShape="0" algn="t" dir="5400000" dist="38100">
              <a:srgbClr val="002060">
                <a:alpha val="20000"/>
              </a:srgbClr>
            </a:outerShdw>
          </a:effectLst>
        </p:spPr>
      </p:pic>
      <p:pic>
        <p:nvPicPr>
          <p:cNvPr id="223" name="Google Shape;223;g2ef142cbfbd_0_0"/>
          <p:cNvPicPr preferRelativeResize="0"/>
          <p:nvPr/>
        </p:nvPicPr>
        <p:blipFill rotWithShape="1">
          <a:blip r:embed="rId5">
            <a:alphaModFix/>
          </a:blip>
          <a:srcRect b="-60" l="14881" r="18442" t="0"/>
          <a:stretch/>
        </p:blipFill>
        <p:spPr>
          <a:xfrm>
            <a:off x="263400" y="725100"/>
            <a:ext cx="1791000" cy="1791000"/>
          </a:xfrm>
          <a:prstGeom prst="ellipse">
            <a:avLst/>
          </a:prstGeom>
          <a:noFill/>
          <a:ln>
            <a:noFill/>
          </a:ln>
          <a:effectLst>
            <a:outerShdw blurRad="171450" rotWithShape="0" algn="t" dir="5400000" dist="38100">
              <a:srgbClr val="002060">
                <a:alpha val="20000"/>
              </a:srgbClr>
            </a:outerShdw>
          </a:effectLst>
        </p:spPr>
      </p:pic>
      <p:pic>
        <p:nvPicPr>
          <p:cNvPr id="224" name="Google Shape;224;g2ef142cbfbd_0_0"/>
          <p:cNvPicPr preferRelativeResize="0"/>
          <p:nvPr/>
        </p:nvPicPr>
        <p:blipFill rotWithShape="1">
          <a:blip r:embed="rId6">
            <a:alphaModFix/>
          </a:blip>
          <a:srcRect b="0" l="16542" r="16782" t="0"/>
          <a:stretch/>
        </p:blipFill>
        <p:spPr>
          <a:xfrm>
            <a:off x="550450" y="2953950"/>
            <a:ext cx="1299900" cy="1299300"/>
          </a:xfrm>
          <a:prstGeom prst="ellipse">
            <a:avLst/>
          </a:prstGeom>
          <a:noFill/>
          <a:ln>
            <a:noFill/>
          </a:ln>
          <a:effectLst>
            <a:outerShdw blurRad="171450" rotWithShape="0" algn="t" dir="5400000" dist="38100">
              <a:srgbClr val="002060">
                <a:alpha val="20000"/>
              </a:srgbClr>
            </a:outerShdw>
          </a:effectLst>
        </p:spPr>
      </p:pic>
      <p:pic>
        <p:nvPicPr>
          <p:cNvPr id="225" name="Google Shape;225;g2ef142cbfbd_0_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850350" y="2290325"/>
            <a:ext cx="2115801" cy="904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/>
</file>