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1" r:id="rId4"/>
    <p:sldId id="266" r:id="rId5"/>
    <p:sldId id="272" r:id="rId6"/>
    <p:sldId id="279" r:id="rId7"/>
    <p:sldId id="281" r:id="rId8"/>
    <p:sldId id="289" r:id="rId9"/>
    <p:sldId id="288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DM Sans Italics" panose="020B0604020202020204" charset="0"/>
      <p:regular r:id="rId15"/>
    </p:embeddedFont>
    <p:embeddedFont>
      <p:font typeface="Now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120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sv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sv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392544" y="4154952"/>
            <a:ext cx="11958151" cy="1929323"/>
            <a:chOff x="0" y="0"/>
            <a:chExt cx="3149472" cy="5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49472" cy="508135"/>
            </a:xfrm>
            <a:custGeom>
              <a:avLst/>
              <a:gdLst/>
              <a:ahLst/>
              <a:cxnLst/>
              <a:rect l="l" t="t" r="r" b="b"/>
              <a:pathLst>
                <a:path w="3149472" h="508135">
                  <a:moveTo>
                    <a:pt x="0" y="0"/>
                  </a:moveTo>
                  <a:lnTo>
                    <a:pt x="3149472" y="0"/>
                  </a:lnTo>
                  <a:lnTo>
                    <a:pt x="3149472" y="508135"/>
                  </a:lnTo>
                  <a:lnTo>
                    <a:pt x="0" y="508135"/>
                  </a:lnTo>
                  <a:close/>
                </a:path>
              </a:pathLst>
            </a:custGeom>
            <a:solidFill>
              <a:srgbClr val="145DA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3149472" cy="536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208957" y="-101114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0"/>
                </a:lnTo>
                <a:lnTo>
                  <a:pt x="0" y="2647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380940" y="649592"/>
            <a:ext cx="7516996" cy="8987817"/>
            <a:chOff x="0" y="0"/>
            <a:chExt cx="8603361" cy="10286746"/>
          </a:xfrm>
        </p:grpSpPr>
        <p:sp>
          <p:nvSpPr>
            <p:cNvPr id="7" name="Freeform 7"/>
            <p:cNvSpPr/>
            <p:nvPr/>
          </p:nvSpPr>
          <p:spPr>
            <a:xfrm>
              <a:off x="-2794" y="-127"/>
              <a:ext cx="8606155" cy="10286873"/>
            </a:xfrm>
            <a:custGeom>
              <a:avLst/>
              <a:gdLst/>
              <a:ahLst/>
              <a:cxnLst/>
              <a:rect l="l" t="t" r="r" b="b"/>
              <a:pathLst>
                <a:path w="8606155" h="10286873">
                  <a:moveTo>
                    <a:pt x="8606155" y="10251440"/>
                  </a:moveTo>
                  <a:cubicBezTo>
                    <a:pt x="8606155" y="10284587"/>
                    <a:pt x="8595487" y="10286873"/>
                    <a:pt x="8567674" y="10286873"/>
                  </a:cubicBezTo>
                  <a:cubicBezTo>
                    <a:pt x="5713095" y="10286238"/>
                    <a:pt x="2858643" y="10286238"/>
                    <a:pt x="4064" y="10286238"/>
                  </a:cubicBezTo>
                  <a:cubicBezTo>
                    <a:pt x="0" y="10272395"/>
                    <a:pt x="6350" y="10259822"/>
                    <a:pt x="9271" y="10246995"/>
                  </a:cubicBezTo>
                  <a:cubicBezTo>
                    <a:pt x="134747" y="9685401"/>
                    <a:pt x="260350" y="9123934"/>
                    <a:pt x="386207" y="8562467"/>
                  </a:cubicBezTo>
                  <a:cubicBezTo>
                    <a:pt x="565658" y="7761986"/>
                    <a:pt x="745490" y="6961632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5"/>
                    <a:pt x="8605139" y="6846316"/>
                    <a:pt x="8606155" y="10251440"/>
                  </a:cubicBezTo>
                  <a:close/>
                </a:path>
              </a:pathLst>
            </a:custGeom>
            <a:blipFill>
              <a:blip r:embed="rId4"/>
              <a:stretch>
                <a:fillRect l="-9668" r="-69906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-295175" y="8630507"/>
            <a:ext cx="2647750" cy="2647750"/>
          </a:xfrm>
          <a:custGeom>
            <a:avLst/>
            <a:gdLst/>
            <a:ahLst/>
            <a:cxnLst/>
            <a:rect l="l" t="t" r="r" b="b"/>
            <a:pathLst>
              <a:path w="2647750" h="2647750">
                <a:moveTo>
                  <a:pt x="0" y="0"/>
                </a:moveTo>
                <a:lnTo>
                  <a:pt x="2647750" y="0"/>
                </a:lnTo>
                <a:lnTo>
                  <a:pt x="2647750" y="2647751"/>
                </a:lnTo>
                <a:lnTo>
                  <a:pt x="0" y="26477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29000" y="8095844"/>
            <a:ext cx="6248400" cy="4628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727"/>
              </a:lnSpc>
              <a:spcBef>
                <a:spcPct val="0"/>
              </a:spcBef>
            </a:pPr>
            <a:r>
              <a:rPr lang="en-US" sz="3030" dirty="0" err="1">
                <a:solidFill>
                  <a:srgbClr val="56AEFF"/>
                </a:solidFill>
                <a:latin typeface="DM Sans Italics"/>
              </a:rPr>
              <a:t>Представлено</a:t>
            </a:r>
            <a:r>
              <a:rPr lang="en-US" sz="3030" dirty="0">
                <a:solidFill>
                  <a:srgbClr val="56AEFF"/>
                </a:solidFill>
                <a:latin typeface="DM Sans Italics"/>
              </a:rPr>
              <a:t>: </a:t>
            </a:r>
            <a:r>
              <a:rPr lang="en-US" sz="3030" dirty="0" err="1">
                <a:solidFill>
                  <a:srgbClr val="56AEFF"/>
                </a:solidFill>
                <a:latin typeface="DM Sans Italics"/>
              </a:rPr>
              <a:t>Бауржан</a:t>
            </a:r>
            <a:r>
              <a:rPr lang="en-US" sz="3030" dirty="0">
                <a:solidFill>
                  <a:srgbClr val="56AEFF"/>
                </a:solidFill>
                <a:latin typeface="DM Sans Italics"/>
              </a:rPr>
              <a:t> </a:t>
            </a:r>
            <a:r>
              <a:rPr lang="kk-KZ" sz="3030" dirty="0">
                <a:solidFill>
                  <a:srgbClr val="56AEFF"/>
                </a:solidFill>
                <a:latin typeface="DM Sans Italics"/>
              </a:rPr>
              <a:t>Туленов</a:t>
            </a:r>
            <a:r>
              <a:rPr lang="en-US" sz="3030" dirty="0">
                <a:solidFill>
                  <a:srgbClr val="56AEFF"/>
                </a:solidFill>
                <a:latin typeface="DM Sans Italic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00" y="3172790"/>
            <a:ext cx="103632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chemeClr val="bg1"/>
                </a:solidFill>
                <a:latin typeface="Now Bold"/>
              </a:rPr>
              <a:t>Эффективное управление – автоматизация школьной экосистемы</a:t>
            </a:r>
            <a:endParaRPr lang="en-US" sz="6000" dirty="0">
              <a:solidFill>
                <a:schemeClr val="bg1"/>
              </a:solidFill>
              <a:latin typeface="Now Bold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7370BA-35B4-4F07-9E19-718BF1FE34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32" y="114300"/>
            <a:ext cx="5291896" cy="529189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782896" y="3966549"/>
            <a:ext cx="7016219" cy="5633260"/>
            <a:chOff x="0" y="0"/>
            <a:chExt cx="7467600" cy="59956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t="-1947" b="-194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78517" y="9269659"/>
            <a:ext cx="2185217" cy="1369091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089094" y="9269659"/>
            <a:ext cx="2185217" cy="1369091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133806" y="9269659"/>
            <a:ext cx="2185217" cy="1369091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8" y="0"/>
                </a:lnTo>
                <a:lnTo>
                  <a:pt x="1802888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044383" y="9269659"/>
            <a:ext cx="2185217" cy="1369091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52911" y="1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263488" y="1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08200" y="1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8" y="0"/>
                </a:lnTo>
                <a:lnTo>
                  <a:pt x="1802888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218777" y="1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2B973D5C-8143-443E-A32C-364B16C8163C}"/>
              </a:ext>
            </a:extLst>
          </p:cNvPr>
          <p:cNvSpPr txBox="1"/>
          <p:nvPr/>
        </p:nvSpPr>
        <p:spPr>
          <a:xfrm>
            <a:off x="352911" y="917795"/>
            <a:ext cx="14325601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879"/>
              </a:lnSpc>
            </a:pPr>
            <a:r>
              <a:rPr lang="kk-KZ" sz="4899" b="1" dirty="0">
                <a:solidFill>
                  <a:schemeClr val="bg1"/>
                </a:solidFill>
                <a:latin typeface="Now Bold"/>
              </a:rPr>
              <a:t>Использование </a:t>
            </a:r>
            <a:r>
              <a:rPr lang="en-US" sz="4899" b="1" dirty="0">
                <a:solidFill>
                  <a:schemeClr val="bg1"/>
                </a:solidFill>
                <a:latin typeface="Now Bold"/>
              </a:rPr>
              <a:t>Microsoft 365 </a:t>
            </a:r>
            <a:r>
              <a:rPr lang="ru-RU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в управлении</a:t>
            </a:r>
            <a:r>
              <a:rPr lang="en-US" sz="4899" b="1" dirty="0">
                <a:solidFill>
                  <a:schemeClr val="bg1"/>
                </a:solidFill>
                <a:latin typeface="Now Bold"/>
              </a:rPr>
              <a:t> </a:t>
            </a:r>
          </a:p>
        </p:txBody>
      </p:sp>
      <p:pic>
        <p:nvPicPr>
          <p:cNvPr id="2" name="Picture 2" descr="Collection colored thin icon of checking planning, business and finance  concept vector illustration. 8152540 Vector Art at Vecteezy">
            <a:extLst>
              <a:ext uri="{FF2B5EF4-FFF2-40B4-BE49-F238E27FC236}">
                <a16:creationId xmlns:a16="http://schemas.microsoft.com/office/drawing/2014/main" id="{C1132337-FE86-46C5-BC3A-63CF2277A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02" y="5994527"/>
            <a:ext cx="1881200" cy="1885047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Компьютер Иконки Пользователь системы связи с общественностью Информация,  символ, разное, текст png | PNGEgg">
            <a:extLst>
              <a:ext uri="{FF2B5EF4-FFF2-40B4-BE49-F238E27FC236}">
                <a16:creationId xmlns:a16="http://schemas.microsoft.com/office/drawing/2014/main" id="{B40F5476-85CB-4DF0-B459-5D0CA08A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82" y="4486735"/>
            <a:ext cx="1958879" cy="1885047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Анализ данных Аналитика Визуализация данных Информация, Бизнес, люди,  бизнес, данные png | PNGWing">
            <a:extLst>
              <a:ext uri="{FF2B5EF4-FFF2-40B4-BE49-F238E27FC236}">
                <a16:creationId xmlns:a16="http://schemas.microsoft.com/office/drawing/2014/main" id="{326D684F-DBF4-4354-ADF1-EF51CD9D5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8988" r="27021" b="8749"/>
          <a:stretch/>
        </p:blipFill>
        <p:spPr bwMode="auto">
          <a:xfrm>
            <a:off x="7572146" y="6165481"/>
            <a:ext cx="1857775" cy="1832767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CB8FE676-F8BF-4FFB-8B7F-401C7D43A913}"/>
              </a:ext>
            </a:extLst>
          </p:cNvPr>
          <p:cNvSpPr txBox="1"/>
          <p:nvPr/>
        </p:nvSpPr>
        <p:spPr>
          <a:xfrm>
            <a:off x="1271125" y="1827221"/>
            <a:ext cx="15894783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способствует повышению эффективности работы, улучшению коммуникации и сотрудничества, а также обеспечивает надежное управление данными и автоматизацию рабочих процессов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4DBCB722-4935-4C77-AA96-314564FC2312}"/>
              </a:ext>
            </a:extLst>
          </p:cNvPr>
          <p:cNvSpPr txBox="1"/>
          <p:nvPr/>
        </p:nvSpPr>
        <p:spPr>
          <a:xfrm>
            <a:off x="178723" y="8165024"/>
            <a:ext cx="3606068" cy="75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chemeClr val="bg1"/>
                </a:solidFill>
                <a:latin typeface="Now Bold"/>
              </a:rPr>
              <a:t>планирование</a:t>
            </a:r>
            <a:endParaRPr lang="en-US" sz="44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D60E681E-6F7C-4BA5-814D-F49E004EBED9}"/>
              </a:ext>
            </a:extLst>
          </p:cNvPr>
          <p:cNvSpPr txBox="1"/>
          <p:nvPr/>
        </p:nvSpPr>
        <p:spPr>
          <a:xfrm>
            <a:off x="2821573" y="6407948"/>
            <a:ext cx="4720257" cy="75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chemeClr val="bg1"/>
                </a:solidFill>
                <a:latin typeface="Now Bold"/>
              </a:rPr>
              <a:t>взаимодействие</a:t>
            </a:r>
            <a:endParaRPr lang="en-US" sz="44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B44901E9-5C59-4B94-9931-67F58088CCF2}"/>
              </a:ext>
            </a:extLst>
          </p:cNvPr>
          <p:cNvSpPr txBox="1"/>
          <p:nvPr/>
        </p:nvSpPr>
        <p:spPr>
          <a:xfrm>
            <a:off x="6100663" y="8137489"/>
            <a:ext cx="4891508" cy="75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chemeClr val="bg1"/>
                </a:solidFill>
                <a:latin typeface="Now Bold"/>
              </a:rPr>
              <a:t>анализ данных</a:t>
            </a:r>
            <a:endParaRPr lang="en-US" sz="4400" dirty="0">
              <a:solidFill>
                <a:schemeClr val="bg1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310" y="217290"/>
            <a:ext cx="9763889" cy="1757238"/>
            <a:chOff x="0" y="0"/>
            <a:chExt cx="2543763" cy="5266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3763" cy="526624"/>
            </a:xfrm>
            <a:custGeom>
              <a:avLst/>
              <a:gdLst/>
              <a:ahLst/>
              <a:cxnLst/>
              <a:rect l="l" t="t" r="r" b="b"/>
              <a:pathLst>
                <a:path w="2543763" h="526624">
                  <a:moveTo>
                    <a:pt x="0" y="0"/>
                  </a:moveTo>
                  <a:lnTo>
                    <a:pt x="2543763" y="0"/>
                  </a:lnTo>
                  <a:lnTo>
                    <a:pt x="2543763" y="526624"/>
                  </a:lnTo>
                  <a:lnTo>
                    <a:pt x="0" y="526624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43763" cy="5647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582263" y="2419697"/>
            <a:ext cx="11613198" cy="9324134"/>
            <a:chOff x="0" y="0"/>
            <a:chExt cx="7467600" cy="59956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l="-2567" t="-5834" r="-22005" b="-7978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980028" y="432218"/>
            <a:ext cx="12373729" cy="16068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 dirty="0">
                <a:solidFill>
                  <a:srgbClr val="FFFFFF"/>
                </a:solidFill>
                <a:latin typeface="Now Bold"/>
              </a:rPr>
              <a:t>ПРИЛОЖЕНИЕ «КАЛЕНДАРЬ» – </a:t>
            </a:r>
          </a:p>
          <a:p>
            <a:pPr algn="ctr">
              <a:lnSpc>
                <a:spcPts val="3720"/>
              </a:lnSpc>
            </a:pPr>
            <a:r>
              <a:rPr lang="en-US" sz="3100" dirty="0" err="1">
                <a:solidFill>
                  <a:srgbClr val="FFFFFF"/>
                </a:solidFill>
                <a:latin typeface="Now Bold"/>
              </a:rPr>
              <a:t>инструмент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планирования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совместных</a:t>
            </a:r>
            <a:r>
              <a:rPr lang="en-US" sz="3100" dirty="0">
                <a:solidFill>
                  <a:srgbClr val="FFFFFF"/>
                </a:solidFill>
                <a:latin typeface="Now Bold"/>
              </a:rPr>
              <a:t> </a:t>
            </a:r>
            <a:r>
              <a:rPr lang="en-US" sz="3100" dirty="0" err="1">
                <a:solidFill>
                  <a:srgbClr val="FFFFFF"/>
                </a:solidFill>
                <a:latin typeface="Now Bold"/>
              </a:rPr>
              <a:t>мероприятий</a:t>
            </a:r>
            <a:endParaRPr lang="en-US" sz="3100" dirty="0">
              <a:solidFill>
                <a:srgbClr val="FFFFFF"/>
              </a:solidFill>
              <a:latin typeface="Now Bold"/>
            </a:endParaRPr>
          </a:p>
          <a:p>
            <a:pPr marL="0" lvl="0" indent="0" algn="ctr">
              <a:lnSpc>
                <a:spcPts val="5567"/>
              </a:lnSpc>
              <a:spcBef>
                <a:spcPct val="0"/>
              </a:spcBef>
            </a:pPr>
            <a:endParaRPr lang="en-US" sz="3100" dirty="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3329333" y="7810500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02564379-95C5-4746-BE36-2770AF6B77CF}"/>
              </a:ext>
            </a:extLst>
          </p:cNvPr>
          <p:cNvGrpSpPr>
            <a:grpSpLocks noChangeAspect="1"/>
          </p:cNvGrpSpPr>
          <p:nvPr/>
        </p:nvGrpSpPr>
        <p:grpSpPr>
          <a:xfrm>
            <a:off x="3598148" y="2419697"/>
            <a:ext cx="11613198" cy="9334009"/>
            <a:chOff x="0" y="0"/>
            <a:chExt cx="7467600" cy="600202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986FE5C8-60E2-461A-BD3F-175DB19052EB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ru-KZ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8020CC4-35F1-4ED0-B794-18832D7C8E7E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582F26A8-B512-4852-8409-610ABBB2054D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71C4F33-A123-49CF-B2A1-EEE4B01F897B}"/>
                </a:ext>
              </a:extLst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5"/>
              <a:stretch>
                <a:fillRect l="-2607" t="-8815" r="-6002" b="-13945"/>
              </a:stretch>
            </a:blipFill>
          </p:spPr>
        </p:sp>
      </p:grpSp>
      <p:grpSp>
        <p:nvGrpSpPr>
          <p:cNvPr id="20" name="Group 4">
            <a:extLst>
              <a:ext uri="{FF2B5EF4-FFF2-40B4-BE49-F238E27FC236}">
                <a16:creationId xmlns:a16="http://schemas.microsoft.com/office/drawing/2014/main" id="{0DB25309-8025-4E4A-8A9D-A1261EFE34F5}"/>
              </a:ext>
            </a:extLst>
          </p:cNvPr>
          <p:cNvGrpSpPr>
            <a:grpSpLocks noChangeAspect="1"/>
          </p:cNvGrpSpPr>
          <p:nvPr/>
        </p:nvGrpSpPr>
        <p:grpSpPr>
          <a:xfrm>
            <a:off x="3798307" y="2466112"/>
            <a:ext cx="11555450" cy="9287594"/>
            <a:chOff x="0" y="0"/>
            <a:chExt cx="7467600" cy="6002020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5EEB5014-C1E6-4579-8282-35370266191B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E2AEA26-65FE-40CE-B693-990A813F5D74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9F57DF9-6A64-4899-B958-6D5D2A3767A4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C997049E-C96D-4CCF-8A09-BF7ED582168B}"/>
                </a:ext>
              </a:extLst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6"/>
              <a:stretch>
                <a:fillRect l="-8477" t="-5514" r="-16168" b="-1341"/>
              </a:stretch>
            </a:blipFill>
          </p:spPr>
        </p:sp>
      </p:grpSp>
      <p:sp>
        <p:nvSpPr>
          <p:cNvPr id="25" name="TextBox 8">
            <a:extLst>
              <a:ext uri="{FF2B5EF4-FFF2-40B4-BE49-F238E27FC236}">
                <a16:creationId xmlns:a16="http://schemas.microsoft.com/office/drawing/2014/main" id="{48AC6C2D-7B0A-49BC-A8B6-E3836EEB4607}"/>
              </a:ext>
            </a:extLst>
          </p:cNvPr>
          <p:cNvSpPr txBox="1"/>
          <p:nvPr/>
        </p:nvSpPr>
        <p:spPr>
          <a:xfrm>
            <a:off x="140007" y="3515941"/>
            <a:ext cx="3134771" cy="75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chemeClr val="bg1"/>
                </a:solidFill>
                <a:latin typeface="Now Bold"/>
              </a:rPr>
              <a:t>Участники</a:t>
            </a:r>
            <a:endParaRPr lang="en-US" sz="44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606A69C7-83D4-4B5B-AB64-5966A3E947E5}"/>
              </a:ext>
            </a:extLst>
          </p:cNvPr>
          <p:cNvSpPr txBox="1"/>
          <p:nvPr/>
        </p:nvSpPr>
        <p:spPr>
          <a:xfrm>
            <a:off x="15710262" y="5348411"/>
            <a:ext cx="2262450" cy="731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chemeClr val="bg1"/>
                </a:solidFill>
                <a:latin typeface="Now Bold"/>
              </a:rPr>
              <a:t>Место</a:t>
            </a:r>
            <a:endParaRPr lang="en-US" sz="44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B12A596D-5C14-47FE-99EF-EFF33C3FD364}"/>
              </a:ext>
            </a:extLst>
          </p:cNvPr>
          <p:cNvSpPr txBox="1"/>
          <p:nvPr/>
        </p:nvSpPr>
        <p:spPr>
          <a:xfrm>
            <a:off x="851392" y="7244201"/>
            <a:ext cx="2519657" cy="7504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chemeClr val="bg1"/>
                </a:solidFill>
                <a:latin typeface="Now Bold"/>
              </a:rPr>
              <a:t>Время</a:t>
            </a:r>
            <a:endParaRPr lang="en-US" sz="44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BE78B166-B6D1-41EB-8529-08C75A342C66}"/>
              </a:ext>
            </a:extLst>
          </p:cNvPr>
          <p:cNvSpPr txBox="1"/>
          <p:nvPr/>
        </p:nvSpPr>
        <p:spPr>
          <a:xfrm>
            <a:off x="751566" y="9389557"/>
            <a:ext cx="16830651" cy="7318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b="1" dirty="0">
                <a:solidFill>
                  <a:srgbClr val="002060"/>
                </a:solidFill>
                <a:latin typeface="Now Bold"/>
              </a:rPr>
              <a:t>Осведомленность</a:t>
            </a:r>
            <a:endParaRPr lang="en-US" sz="4400" b="1" dirty="0">
              <a:solidFill>
                <a:srgbClr val="002060"/>
              </a:solidFill>
              <a:latin typeface="N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311" y="217290"/>
            <a:ext cx="9658350" cy="1543710"/>
            <a:chOff x="0" y="0"/>
            <a:chExt cx="2543763" cy="406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3763" cy="406574"/>
            </a:xfrm>
            <a:custGeom>
              <a:avLst/>
              <a:gdLst/>
              <a:ahLst/>
              <a:cxnLst/>
              <a:rect l="l" t="t" r="r" b="b"/>
              <a:pathLst>
                <a:path w="2543763" h="406574">
                  <a:moveTo>
                    <a:pt x="0" y="0"/>
                  </a:moveTo>
                  <a:lnTo>
                    <a:pt x="2543763" y="0"/>
                  </a:lnTo>
                  <a:lnTo>
                    <a:pt x="2543763" y="406574"/>
                  </a:lnTo>
                  <a:lnTo>
                    <a:pt x="0" y="406574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43763" cy="44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225400" y="2010207"/>
            <a:ext cx="12026171" cy="9655707"/>
            <a:chOff x="0" y="0"/>
            <a:chExt cx="7467600" cy="59956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2"/>
              <a:stretch>
                <a:fillRect l="-4190" t="-5337" r="-9695" b="-2290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90932" y="538253"/>
            <a:ext cx="11495107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 dirty="0">
                <a:solidFill>
                  <a:srgbClr val="FFFFFF"/>
                </a:solidFill>
                <a:latin typeface="Now Bold"/>
              </a:rPr>
              <a:t>ПРИЛОЖЕНИЕ «PLANNER» – ИНСТРУМЕНТ ПЕРСОНАЛЬНЫХ ЗАДАЧ</a:t>
            </a:r>
          </a:p>
          <a:p>
            <a:pPr algn="ctr">
              <a:lnSpc>
                <a:spcPts val="3720"/>
              </a:lnSpc>
            </a:pPr>
            <a:endParaRPr lang="en-US" sz="3100" dirty="0">
              <a:solidFill>
                <a:srgbClr val="FFFFFF"/>
              </a:solidFill>
              <a:latin typeface="Now Bold"/>
            </a:endParaRPr>
          </a:p>
          <a:p>
            <a:pPr marL="0" lvl="0" indent="0" algn="ctr">
              <a:lnSpc>
                <a:spcPts val="5567"/>
              </a:lnSpc>
              <a:spcBef>
                <a:spcPct val="0"/>
              </a:spcBef>
            </a:pPr>
            <a:endParaRPr lang="en-US" sz="3100" dirty="0">
              <a:solidFill>
                <a:srgbClr val="FFFFFF"/>
              </a:solidFill>
              <a:latin typeface="Now Bold"/>
            </a:endParaRPr>
          </a:p>
        </p:txBody>
      </p:sp>
      <p:grpSp>
        <p:nvGrpSpPr>
          <p:cNvPr id="15" name="Group 7">
            <a:extLst>
              <a:ext uri="{FF2B5EF4-FFF2-40B4-BE49-F238E27FC236}">
                <a16:creationId xmlns:a16="http://schemas.microsoft.com/office/drawing/2014/main" id="{5206555B-D927-4295-9285-4BBDDE47F7E6}"/>
              </a:ext>
            </a:extLst>
          </p:cNvPr>
          <p:cNvGrpSpPr>
            <a:grpSpLocks noChangeAspect="1"/>
          </p:cNvGrpSpPr>
          <p:nvPr/>
        </p:nvGrpSpPr>
        <p:grpSpPr>
          <a:xfrm>
            <a:off x="2887588" y="2008162"/>
            <a:ext cx="12512823" cy="9655707"/>
            <a:chOff x="0" y="0"/>
            <a:chExt cx="7467600" cy="5995670"/>
          </a:xfrm>
        </p:grpSpPr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39CE948-2FE8-420D-8FFC-BB01D5F35F3A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3BE26472-2BD2-48E5-A6A0-B26D1EA55F40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5AF13064-308C-4985-9E9D-8D525118A62B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AC2192DB-75E4-4CC6-96AE-76EA4274ACC9}"/>
                </a:ext>
              </a:extLst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5"/>
              <a:stretch>
                <a:fillRect t="-36133" r="-2594" b="-36133"/>
              </a:stretch>
            </a:blipFill>
          </p:spPr>
        </p:sp>
      </p:grpSp>
      <p:grpSp>
        <p:nvGrpSpPr>
          <p:cNvPr id="24" name="Group 7">
            <a:extLst>
              <a:ext uri="{FF2B5EF4-FFF2-40B4-BE49-F238E27FC236}">
                <a16:creationId xmlns:a16="http://schemas.microsoft.com/office/drawing/2014/main" id="{472659C1-BA6E-4ED7-8512-98E67380E60D}"/>
              </a:ext>
            </a:extLst>
          </p:cNvPr>
          <p:cNvGrpSpPr>
            <a:grpSpLocks noChangeAspect="1"/>
          </p:cNvGrpSpPr>
          <p:nvPr/>
        </p:nvGrpSpPr>
        <p:grpSpPr>
          <a:xfrm>
            <a:off x="3189361" y="2008162"/>
            <a:ext cx="12026171" cy="9655707"/>
            <a:chOff x="0" y="0"/>
            <a:chExt cx="7467600" cy="5995670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286B6AE1-EF98-46AC-AA4D-F7DB279F1BD3}"/>
                </a:ext>
              </a:extLst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A0DC1743-AD0B-4EB3-99A7-4D6E6543681C}"/>
                </a:ext>
              </a:extLst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23F24B6-C11A-4F99-AD53-FC05DEB0942A}"/>
                </a:ext>
              </a:extLst>
            </p:cNvPr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31B9DAAE-920B-4E17-A0AD-FEFD999D4E75}"/>
                </a:ext>
              </a:extLst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6"/>
              <a:stretch>
                <a:fillRect l="-1922" t="-6243" r="-3300" b="-7804"/>
              </a:stretch>
            </a:blipFill>
          </p:spPr>
        </p:sp>
      </p:grpSp>
      <p:sp>
        <p:nvSpPr>
          <p:cNvPr id="29" name="TextBox 8">
            <a:extLst>
              <a:ext uri="{FF2B5EF4-FFF2-40B4-BE49-F238E27FC236}">
                <a16:creationId xmlns:a16="http://schemas.microsoft.com/office/drawing/2014/main" id="{A34C112F-4EC5-433F-8AED-AD8A8A786138}"/>
              </a:ext>
            </a:extLst>
          </p:cNvPr>
          <p:cNvSpPr txBox="1"/>
          <p:nvPr/>
        </p:nvSpPr>
        <p:spPr>
          <a:xfrm>
            <a:off x="-553158" y="2808799"/>
            <a:ext cx="3863265" cy="148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Равномерная нагрузка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DCAE524C-DDF9-4896-B07D-4B915810C53C}"/>
              </a:ext>
            </a:extLst>
          </p:cNvPr>
          <p:cNvSpPr txBox="1"/>
          <p:nvPr/>
        </p:nvSpPr>
        <p:spPr>
          <a:xfrm>
            <a:off x="15045098" y="5680386"/>
            <a:ext cx="3487721" cy="148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Мониторинг реализации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D79CE067-072D-4292-AD15-7E05BB9218D1}"/>
              </a:ext>
            </a:extLst>
          </p:cNvPr>
          <p:cNvSpPr txBox="1"/>
          <p:nvPr/>
        </p:nvSpPr>
        <p:spPr>
          <a:xfrm>
            <a:off x="-654228" y="5767129"/>
            <a:ext cx="3863265" cy="686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Открытость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09311" y="217290"/>
            <a:ext cx="9658350" cy="1543710"/>
            <a:chOff x="0" y="0"/>
            <a:chExt cx="2543763" cy="406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3763" cy="406574"/>
            </a:xfrm>
            <a:custGeom>
              <a:avLst/>
              <a:gdLst/>
              <a:ahLst/>
              <a:cxnLst/>
              <a:rect l="l" t="t" r="r" b="b"/>
              <a:pathLst>
                <a:path w="2543763" h="406574">
                  <a:moveTo>
                    <a:pt x="0" y="0"/>
                  </a:moveTo>
                  <a:lnTo>
                    <a:pt x="2543763" y="0"/>
                  </a:lnTo>
                  <a:lnTo>
                    <a:pt x="2543763" y="406574"/>
                  </a:lnTo>
                  <a:lnTo>
                    <a:pt x="0" y="406574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43763" cy="44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869368" y="1973178"/>
            <a:ext cx="12738236" cy="8313822"/>
            <a:chOff x="0" y="0"/>
            <a:chExt cx="19050000" cy="12433300"/>
          </a:xfrm>
        </p:grpSpPr>
        <p:sp>
          <p:nvSpPr>
            <p:cNvPr id="10" name="Freeform 10"/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4"/>
              <a:stretch>
                <a:fillRect l="-961" t="-10895" b="-4721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902883" y="465662"/>
            <a:ext cx="10482234" cy="2581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>
                <a:solidFill>
                  <a:srgbClr val="FFFFFF"/>
                </a:solidFill>
                <a:latin typeface="Now Bold"/>
              </a:rPr>
              <a:t>«FORMS» – ИНСТРУМЕНТ НАБЛЮДЕНИЯ ПРАКТИКИ УЧИТЕЛЯ</a:t>
            </a:r>
          </a:p>
          <a:p>
            <a:pPr algn="ctr">
              <a:lnSpc>
                <a:spcPts val="3720"/>
              </a:lnSpc>
            </a:pPr>
            <a:endParaRPr lang="en-US" sz="3100">
              <a:solidFill>
                <a:srgbClr val="FFFFFF"/>
              </a:solidFill>
              <a:latin typeface="Now Bold"/>
            </a:endParaRPr>
          </a:p>
          <a:p>
            <a:pPr algn="ctr">
              <a:lnSpc>
                <a:spcPts val="3720"/>
              </a:lnSpc>
            </a:pPr>
            <a:endParaRPr lang="en-US" sz="3100">
              <a:solidFill>
                <a:srgbClr val="FFFFFF"/>
              </a:solidFill>
              <a:latin typeface="Now Bold"/>
            </a:endParaRPr>
          </a:p>
          <a:p>
            <a:pPr marL="0" lvl="0" indent="0" algn="ctr">
              <a:lnSpc>
                <a:spcPts val="5567"/>
              </a:lnSpc>
              <a:spcBef>
                <a:spcPct val="0"/>
              </a:spcBef>
            </a:pPr>
            <a:endParaRPr lang="en-US" sz="3100">
              <a:solidFill>
                <a:srgbClr val="FFFFFF"/>
              </a:solidFill>
              <a:latin typeface="Now Bold"/>
            </a:endParaRP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1013582D-B785-4F87-B27E-88B5B0456CD4}"/>
              </a:ext>
            </a:extLst>
          </p:cNvPr>
          <p:cNvGrpSpPr>
            <a:grpSpLocks noChangeAspect="1"/>
          </p:cNvGrpSpPr>
          <p:nvPr/>
        </p:nvGrpSpPr>
        <p:grpSpPr>
          <a:xfrm>
            <a:off x="2882764" y="1943100"/>
            <a:ext cx="12738236" cy="8313822"/>
            <a:chOff x="0" y="0"/>
            <a:chExt cx="19050000" cy="12433300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969511BE-9291-473E-AC8C-1930DD58860F}"/>
                </a:ext>
              </a:extLst>
            </p:cNvPr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6"/>
              <a:stretch>
                <a:fillRect l="-2377" t="-14550" r="-4967" b="-12429"/>
              </a:stretch>
            </a:blipFill>
          </p:spPr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C9C362E-2362-4F04-AFEB-C1E2AB2EFE05}"/>
                </a:ext>
              </a:extLst>
            </p:cNvPr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375176B3-B355-4556-AB57-EBC7036B9468}"/>
              </a:ext>
            </a:extLst>
          </p:cNvPr>
          <p:cNvGrpSpPr>
            <a:grpSpLocks noChangeAspect="1"/>
          </p:cNvGrpSpPr>
          <p:nvPr/>
        </p:nvGrpSpPr>
        <p:grpSpPr>
          <a:xfrm>
            <a:off x="2895600" y="1943100"/>
            <a:ext cx="12738236" cy="8313822"/>
            <a:chOff x="0" y="0"/>
            <a:chExt cx="19050000" cy="12433300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E54980DD-1A77-471C-B9AD-3BF38870EE1D}"/>
                </a:ext>
              </a:extLst>
            </p:cNvPr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7"/>
              <a:stretch>
                <a:fillRect t="-8691" b="-8691"/>
              </a:stretch>
            </a:blipFill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B05478AF-1882-4A29-A61E-4A66EA76DEFB}"/>
                </a:ext>
              </a:extLst>
            </p:cNvPr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grpSp>
        <p:nvGrpSpPr>
          <p:cNvPr id="19" name="Group 9">
            <a:extLst>
              <a:ext uri="{FF2B5EF4-FFF2-40B4-BE49-F238E27FC236}">
                <a16:creationId xmlns:a16="http://schemas.microsoft.com/office/drawing/2014/main" id="{DC946B09-F787-447C-8B3A-6F0399B9DA81}"/>
              </a:ext>
            </a:extLst>
          </p:cNvPr>
          <p:cNvGrpSpPr>
            <a:grpSpLocks noChangeAspect="1"/>
          </p:cNvGrpSpPr>
          <p:nvPr/>
        </p:nvGrpSpPr>
        <p:grpSpPr>
          <a:xfrm>
            <a:off x="2895600" y="1943100"/>
            <a:ext cx="12738236" cy="8313822"/>
            <a:chOff x="0" y="0"/>
            <a:chExt cx="19050000" cy="12433300"/>
          </a:xfrm>
        </p:grpSpPr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998AB02-DDA8-4665-B843-93C30B224073}"/>
                </a:ext>
              </a:extLst>
            </p:cNvPr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8"/>
              <a:stretch>
                <a:fillRect t="-6870" b="-45611"/>
              </a:stretch>
            </a:blipFill>
          </p:spPr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F19668F-F9F3-4807-A42F-52A42A348AA6}"/>
                </a:ext>
              </a:extLst>
            </p:cNvPr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grpSp>
        <p:nvGrpSpPr>
          <p:cNvPr id="22" name="Group 9">
            <a:extLst>
              <a:ext uri="{FF2B5EF4-FFF2-40B4-BE49-F238E27FC236}">
                <a16:creationId xmlns:a16="http://schemas.microsoft.com/office/drawing/2014/main" id="{5DBE80EA-D0A9-4ECA-80E9-E16B0B3280DB}"/>
              </a:ext>
            </a:extLst>
          </p:cNvPr>
          <p:cNvGrpSpPr>
            <a:grpSpLocks noChangeAspect="1"/>
          </p:cNvGrpSpPr>
          <p:nvPr/>
        </p:nvGrpSpPr>
        <p:grpSpPr>
          <a:xfrm>
            <a:off x="2895600" y="1943100"/>
            <a:ext cx="12738236" cy="8313822"/>
            <a:chOff x="0" y="0"/>
            <a:chExt cx="19050000" cy="12433300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C2507B28-C842-4B89-B548-34F182C36D8D}"/>
                </a:ext>
              </a:extLst>
            </p:cNvPr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9"/>
              <a:stretch>
                <a:fillRect b="-53419"/>
              </a:stretch>
            </a:blipFill>
          </p:spPr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F89F967E-C4A9-4D08-AE5F-5294818811D9}"/>
                </a:ext>
              </a:extLst>
            </p:cNvPr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grpSp>
        <p:nvGrpSpPr>
          <p:cNvPr id="25" name="Group 9">
            <a:extLst>
              <a:ext uri="{FF2B5EF4-FFF2-40B4-BE49-F238E27FC236}">
                <a16:creationId xmlns:a16="http://schemas.microsoft.com/office/drawing/2014/main" id="{3A66A28F-9716-4454-A060-CE435B8EBF2A}"/>
              </a:ext>
            </a:extLst>
          </p:cNvPr>
          <p:cNvGrpSpPr>
            <a:grpSpLocks noChangeAspect="1"/>
          </p:cNvGrpSpPr>
          <p:nvPr/>
        </p:nvGrpSpPr>
        <p:grpSpPr>
          <a:xfrm>
            <a:off x="2882764" y="1866900"/>
            <a:ext cx="12738236" cy="8313822"/>
            <a:chOff x="0" y="0"/>
            <a:chExt cx="19050000" cy="12433300"/>
          </a:xfrm>
        </p:grpSpPr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24EF825-6320-4F45-B3C7-B00C7229214C}"/>
                </a:ext>
              </a:extLst>
            </p:cNvPr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10"/>
              <a:stretch>
                <a:fillRect t="-2438" r="-2562" b="-5125"/>
              </a:stretch>
            </a:blipFill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F717CF0D-C078-4E52-B2B1-7CA2E4F28A36}"/>
                </a:ext>
              </a:extLst>
            </p:cNvPr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sp>
        <p:nvSpPr>
          <p:cNvPr id="28" name="TextBox 8">
            <a:extLst>
              <a:ext uri="{FF2B5EF4-FFF2-40B4-BE49-F238E27FC236}">
                <a16:creationId xmlns:a16="http://schemas.microsoft.com/office/drawing/2014/main" id="{53420514-4F93-4A40-B732-45DDEEF69D53}"/>
              </a:ext>
            </a:extLst>
          </p:cNvPr>
          <p:cNvSpPr txBox="1"/>
          <p:nvPr/>
        </p:nvSpPr>
        <p:spPr>
          <a:xfrm>
            <a:off x="138627" y="2808967"/>
            <a:ext cx="3021209" cy="2200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Обмен опытом через наблюдение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88628CFD-0909-434B-9EAD-FD4C80A23538}"/>
              </a:ext>
            </a:extLst>
          </p:cNvPr>
          <p:cNvSpPr txBox="1"/>
          <p:nvPr/>
        </p:nvSpPr>
        <p:spPr>
          <a:xfrm>
            <a:off x="14935200" y="5054350"/>
            <a:ext cx="3149552" cy="2200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Анализ данных для принятия решении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0691" y="256845"/>
            <a:ext cx="10435590" cy="1543710"/>
            <a:chOff x="0" y="0"/>
            <a:chExt cx="2748468" cy="406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48468" cy="406574"/>
            </a:xfrm>
            <a:custGeom>
              <a:avLst/>
              <a:gdLst/>
              <a:ahLst/>
              <a:cxnLst/>
              <a:rect l="l" t="t" r="r" b="b"/>
              <a:pathLst>
                <a:path w="2748468" h="406574">
                  <a:moveTo>
                    <a:pt x="0" y="0"/>
                  </a:moveTo>
                  <a:lnTo>
                    <a:pt x="2748468" y="0"/>
                  </a:lnTo>
                  <a:lnTo>
                    <a:pt x="2748468" y="406574"/>
                  </a:lnTo>
                  <a:lnTo>
                    <a:pt x="0" y="406574"/>
                  </a:lnTo>
                  <a:close/>
                </a:path>
              </a:pathLst>
            </a:custGeom>
            <a:solidFill>
              <a:srgbClr val="051D40">
                <a:alpha val="74902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48468" cy="4446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869368" y="1973178"/>
            <a:ext cx="12738236" cy="8313822"/>
            <a:chOff x="0" y="0"/>
            <a:chExt cx="19050000" cy="12433300"/>
          </a:xfrm>
        </p:grpSpPr>
        <p:sp>
          <p:nvSpPr>
            <p:cNvPr id="10" name="Freeform 10"/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4"/>
              <a:stretch>
                <a:fillRect r="-772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3902883" y="530321"/>
            <a:ext cx="10482234" cy="3047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0"/>
              </a:lnSpc>
            </a:pPr>
            <a:r>
              <a:rPr lang="en-US" sz="3100">
                <a:solidFill>
                  <a:srgbClr val="FFFFFF"/>
                </a:solidFill>
                <a:latin typeface="Now Bold"/>
              </a:rPr>
              <a:t>«TEAMS» - ПРОСТРАНСТВО ДЛЯ КОЛЛЕКТИВНОЙ РАБОТЫ В MICROSOFT 365</a:t>
            </a:r>
          </a:p>
          <a:p>
            <a:pPr algn="ctr">
              <a:lnSpc>
                <a:spcPts val="3720"/>
              </a:lnSpc>
            </a:pPr>
            <a:endParaRPr lang="en-US" sz="3100">
              <a:solidFill>
                <a:srgbClr val="FFFFFF"/>
              </a:solidFill>
              <a:latin typeface="Now Bold"/>
            </a:endParaRPr>
          </a:p>
          <a:p>
            <a:pPr algn="ctr">
              <a:lnSpc>
                <a:spcPts val="3720"/>
              </a:lnSpc>
            </a:pPr>
            <a:endParaRPr lang="en-US" sz="3100">
              <a:solidFill>
                <a:srgbClr val="FFFFFF"/>
              </a:solidFill>
              <a:latin typeface="Now Bold"/>
            </a:endParaRPr>
          </a:p>
          <a:p>
            <a:pPr algn="ctr">
              <a:lnSpc>
                <a:spcPts val="3720"/>
              </a:lnSpc>
            </a:pPr>
            <a:endParaRPr lang="en-US" sz="3100">
              <a:solidFill>
                <a:srgbClr val="FFFFFF"/>
              </a:solidFill>
              <a:latin typeface="Now Bold"/>
            </a:endParaRPr>
          </a:p>
          <a:p>
            <a:pPr marL="0" lvl="0" indent="0" algn="ctr">
              <a:lnSpc>
                <a:spcPts val="5567"/>
              </a:lnSpc>
              <a:spcBef>
                <a:spcPct val="0"/>
              </a:spcBef>
            </a:pPr>
            <a:endParaRPr lang="en-US" sz="3100">
              <a:solidFill>
                <a:srgbClr val="FFFFFF"/>
              </a:solidFill>
              <a:latin typeface="Now Bold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94AECE8B-C776-4BB1-98A9-2A57E6588BB9}"/>
              </a:ext>
            </a:extLst>
          </p:cNvPr>
          <p:cNvSpPr txBox="1"/>
          <p:nvPr/>
        </p:nvSpPr>
        <p:spPr>
          <a:xfrm>
            <a:off x="-270" y="3369578"/>
            <a:ext cx="3505200" cy="1241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Структурированный сбор материалов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592AFD85-32E0-4600-A5FF-2AAE1B30A232}"/>
              </a:ext>
            </a:extLst>
          </p:cNvPr>
          <p:cNvSpPr txBox="1"/>
          <p:nvPr/>
        </p:nvSpPr>
        <p:spPr>
          <a:xfrm>
            <a:off x="15204212" y="5018713"/>
            <a:ext cx="2931237" cy="12416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kk-KZ" sz="3200" dirty="0">
                <a:solidFill>
                  <a:schemeClr val="bg1"/>
                </a:solidFill>
                <a:latin typeface="Now Bold"/>
              </a:rPr>
              <a:t>Дистанционный мониторинг</a:t>
            </a:r>
            <a:endParaRPr lang="en-US" sz="3200" dirty="0">
              <a:solidFill>
                <a:schemeClr val="bg1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021151" y="6585401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021151" y="9130445"/>
            <a:ext cx="8735422" cy="0"/>
          </a:xfrm>
          <a:prstGeom prst="line">
            <a:avLst/>
          </a:prstGeom>
          <a:ln w="47625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Freeform 4"/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128164" y="-2586935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01200" y="27214"/>
            <a:ext cx="7701636" cy="10028172"/>
            <a:chOff x="0" y="0"/>
            <a:chExt cx="14630400" cy="19050000"/>
          </a:xfrm>
        </p:grpSpPr>
        <p:sp>
          <p:nvSpPr>
            <p:cNvPr id="7" name="Freeform 7"/>
            <p:cNvSpPr/>
            <p:nvPr/>
          </p:nvSpPr>
          <p:spPr>
            <a:xfrm>
              <a:off x="604520" y="545084"/>
              <a:ext cx="13421360" cy="17959831"/>
            </a:xfrm>
            <a:custGeom>
              <a:avLst/>
              <a:gdLst/>
              <a:ahLst/>
              <a:cxnLst/>
              <a:rect l="l" t="t" r="r" b="b"/>
              <a:pathLst>
                <a:path w="13421360" h="17959831">
                  <a:moveTo>
                    <a:pt x="13421360" y="17959831"/>
                  </a:moveTo>
                  <a:lnTo>
                    <a:pt x="0" y="17959831"/>
                  </a:lnTo>
                  <a:lnTo>
                    <a:pt x="0" y="0"/>
                  </a:lnTo>
                  <a:lnTo>
                    <a:pt x="13421360" y="0"/>
                  </a:lnTo>
                  <a:lnTo>
                    <a:pt x="13421360" y="17959831"/>
                  </a:lnTo>
                  <a:close/>
                </a:path>
              </a:pathLst>
            </a:custGeom>
            <a:blipFill>
              <a:blip r:embed="rId4"/>
              <a:stretch>
                <a:fillRect l="-1300" r="-25403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4630400" cy="19050000"/>
            </a:xfrm>
            <a:custGeom>
              <a:avLst/>
              <a:gdLst/>
              <a:ahLst/>
              <a:cxnLst/>
              <a:rect l="l" t="t" r="r" b="b"/>
              <a:pathLst>
                <a:path w="14630400" h="19050000">
                  <a:moveTo>
                    <a:pt x="14630400" y="19050000"/>
                  </a:moveTo>
                  <a:lnTo>
                    <a:pt x="0" y="19050000"/>
                  </a:lnTo>
                  <a:lnTo>
                    <a:pt x="0" y="0"/>
                  </a:lnTo>
                  <a:lnTo>
                    <a:pt x="14630400" y="0"/>
                  </a:lnTo>
                  <a:lnTo>
                    <a:pt x="14630400" y="19050000"/>
                  </a:lnTo>
                  <a:close/>
                </a:path>
              </a:pathLst>
            </a:custGeom>
            <a:blipFill>
              <a:blip r:embed="rId5"/>
              <a:stretch>
                <a:fillRect t="-32" b="-32"/>
              </a:stretch>
            </a:blipFill>
          </p:spPr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2B35F7-6015-4CFD-BB69-42BFFFEB0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680508"/>
            <a:ext cx="8735422" cy="363393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2B4BDD7-A72D-447E-8C50-D16BFC5AE028}"/>
              </a:ext>
            </a:extLst>
          </p:cNvPr>
          <p:cNvSpPr/>
          <p:nvPr/>
        </p:nvSpPr>
        <p:spPr>
          <a:xfrm>
            <a:off x="10771196" y="647700"/>
            <a:ext cx="3505200" cy="50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8174066" y="216733"/>
            <a:ext cx="3589285" cy="7915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6000" b="1" dirty="0">
                <a:solidFill>
                  <a:schemeClr val="bg1"/>
                </a:solidFill>
                <a:latin typeface="Now Bold"/>
              </a:rPr>
              <a:t>Выводы</a:t>
            </a:r>
            <a:endParaRPr lang="en-US" sz="6000" b="1" dirty="0">
              <a:solidFill>
                <a:schemeClr val="bg1"/>
              </a:solidFill>
              <a:latin typeface="Now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466845" y="9251630"/>
            <a:ext cx="1802889" cy="1011125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77422" y="9251630"/>
            <a:ext cx="1802889" cy="1011125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422134" y="9251630"/>
            <a:ext cx="1802889" cy="1011125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8" y="0"/>
                </a:lnTo>
                <a:lnTo>
                  <a:pt x="1802888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332711" y="9251630"/>
            <a:ext cx="1802889" cy="1011125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6200" y="84737"/>
            <a:ext cx="1706023" cy="791563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86777" y="84737"/>
            <a:ext cx="1706023" cy="791563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31489" y="84737"/>
            <a:ext cx="1706023" cy="791563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8" y="0"/>
                </a:lnTo>
                <a:lnTo>
                  <a:pt x="1802888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942066" y="84737"/>
            <a:ext cx="1706023" cy="791563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93E72A0F-2CFC-460B-89E4-91D303A98DE8}"/>
              </a:ext>
            </a:extLst>
          </p:cNvPr>
          <p:cNvSpPr txBox="1"/>
          <p:nvPr/>
        </p:nvSpPr>
        <p:spPr>
          <a:xfrm>
            <a:off x="391554" y="1731260"/>
            <a:ext cx="4205916" cy="148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rgbClr val="56AEFF"/>
                </a:solidFill>
                <a:latin typeface="Now Bold"/>
              </a:rPr>
              <a:t>Эффективное</a:t>
            </a:r>
            <a:endParaRPr lang="en-US" sz="4400" dirty="0">
              <a:solidFill>
                <a:srgbClr val="56AEFF"/>
              </a:solidFill>
              <a:latin typeface="Now Bold"/>
            </a:endParaRPr>
          </a:p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rgbClr val="56AEFF"/>
                </a:solidFill>
                <a:latin typeface="Now Bold"/>
              </a:rPr>
              <a:t> планирование</a:t>
            </a:r>
            <a:endParaRPr lang="en-US" sz="4400" dirty="0">
              <a:solidFill>
                <a:srgbClr val="56AEFF"/>
              </a:solidFill>
              <a:latin typeface="Now Bold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F3760632-1C7F-4C65-870E-42B66790DC8E}"/>
              </a:ext>
            </a:extLst>
          </p:cNvPr>
          <p:cNvSpPr txBox="1"/>
          <p:nvPr/>
        </p:nvSpPr>
        <p:spPr>
          <a:xfrm>
            <a:off x="4336679" y="3405472"/>
            <a:ext cx="5099564" cy="148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rgbClr val="56AEFF"/>
                </a:solidFill>
                <a:latin typeface="Now Bold"/>
              </a:rPr>
              <a:t>Конструктивное </a:t>
            </a:r>
          </a:p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rgbClr val="56AEFF"/>
                </a:solidFill>
                <a:latin typeface="Now Bold"/>
              </a:rPr>
              <a:t>взаимодействие</a:t>
            </a:r>
            <a:endParaRPr lang="en-US" sz="4400" dirty="0">
              <a:solidFill>
                <a:srgbClr val="56AEFF"/>
              </a:solidFill>
              <a:latin typeface="Now Bold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AC3A4E1C-D4CE-497D-9BB0-7E06C14B124C}"/>
              </a:ext>
            </a:extLst>
          </p:cNvPr>
          <p:cNvSpPr txBox="1"/>
          <p:nvPr/>
        </p:nvSpPr>
        <p:spPr>
          <a:xfrm>
            <a:off x="13709534" y="3381792"/>
            <a:ext cx="4114800" cy="148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rgbClr val="56AEFF"/>
                </a:solidFill>
                <a:latin typeface="Now Bold"/>
              </a:rPr>
              <a:t>Обоснованность решений</a:t>
            </a:r>
            <a:endParaRPr lang="en-US" sz="4400" dirty="0">
              <a:solidFill>
                <a:srgbClr val="56AEFF"/>
              </a:solidFill>
              <a:latin typeface="Now Bold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584A0F38-8E17-4EC9-8566-B3564664DE41}"/>
              </a:ext>
            </a:extLst>
          </p:cNvPr>
          <p:cNvSpPr txBox="1"/>
          <p:nvPr/>
        </p:nvSpPr>
        <p:spPr>
          <a:xfrm>
            <a:off x="8562570" y="1599185"/>
            <a:ext cx="5181600" cy="22450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4400" dirty="0">
                <a:solidFill>
                  <a:srgbClr val="56AEFF"/>
                </a:solidFill>
                <a:latin typeface="Now Bold"/>
              </a:rPr>
              <a:t>Структурированный сбор, хранение информации</a:t>
            </a:r>
            <a:endParaRPr lang="en-US" sz="4400" dirty="0">
              <a:solidFill>
                <a:srgbClr val="56AEFF"/>
              </a:solidFill>
              <a:latin typeface="Now Bold"/>
            </a:endParaRPr>
          </a:p>
        </p:txBody>
      </p:sp>
      <p:pic>
        <p:nvPicPr>
          <p:cNvPr id="26" name="Picture 2" descr="Collection colored thin icon of checking planning, business and finance  concept vector illustration. 8152540 Vector Art at Vecteezy">
            <a:extLst>
              <a:ext uri="{FF2B5EF4-FFF2-40B4-BE49-F238E27FC236}">
                <a16:creationId xmlns:a16="http://schemas.microsoft.com/office/drawing/2014/main" id="{B1DF8B95-FCEF-4699-AC38-59BF075B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96" y="6308712"/>
            <a:ext cx="2755476" cy="2761113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Компьютер Иконки Пользователь системы связи с общественностью Информация,  символ, разное, текст png | PNGEgg">
            <a:extLst>
              <a:ext uri="{FF2B5EF4-FFF2-40B4-BE49-F238E27FC236}">
                <a16:creationId xmlns:a16="http://schemas.microsoft.com/office/drawing/2014/main" id="{24D4883C-5900-4897-8B09-54EDCD5AD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054" y="6378850"/>
            <a:ext cx="2820814" cy="2714494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Анализ данных Аналитика Визуализация данных Информация, Бизнес, люди,  бизнес, данные png | PNGWing">
            <a:extLst>
              <a:ext uri="{FF2B5EF4-FFF2-40B4-BE49-F238E27FC236}">
                <a16:creationId xmlns:a16="http://schemas.microsoft.com/office/drawing/2014/main" id="{22783B9C-07C9-45A8-91E0-A9640929B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1" t="8988" r="27021" b="8749"/>
          <a:stretch/>
        </p:blipFill>
        <p:spPr bwMode="auto">
          <a:xfrm>
            <a:off x="14365797" y="6278210"/>
            <a:ext cx="2802273" cy="2764550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erson touching tablet computer illustrations, Information technology  Information technology Science, tecnologia, electronics, data png | PNGEgg">
            <a:extLst>
              <a:ext uri="{FF2B5EF4-FFF2-40B4-BE49-F238E27FC236}">
                <a16:creationId xmlns:a16="http://schemas.microsoft.com/office/drawing/2014/main" id="{36B8868D-6E41-46BB-9BBB-0C5C93A2C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5" r="9713"/>
          <a:stretch/>
        </p:blipFill>
        <p:spPr bwMode="auto">
          <a:xfrm>
            <a:off x="10059159" y="6251150"/>
            <a:ext cx="2802273" cy="2791610"/>
          </a:xfrm>
          <a:prstGeom prst="ellipse">
            <a:avLst/>
          </a:prstGeom>
          <a:ln w="762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4" descr="Copilot se estrena en Microsoft 365 para llevar ChatGPT a Office">
            <a:extLst>
              <a:ext uri="{FF2B5EF4-FFF2-40B4-BE49-F238E27FC236}">
                <a16:creationId xmlns:a16="http://schemas.microsoft.com/office/drawing/2014/main" id="{11C0C85A-0298-4839-A3F3-2940D1D1A8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KZ"/>
          </a:p>
        </p:txBody>
      </p:sp>
      <p:pic>
        <p:nvPicPr>
          <p:cNvPr id="18" name="Picture 6" descr="Microsoft 365 - for better running collaboration | YAVEON">
            <a:extLst>
              <a:ext uri="{FF2B5EF4-FFF2-40B4-BE49-F238E27FC236}">
                <a16:creationId xmlns:a16="http://schemas.microsoft.com/office/drawing/2014/main" id="{F12630AA-DE5F-407C-A602-5538D1A7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-180533"/>
            <a:ext cx="3398346" cy="284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888A375F-0F6D-4FE0-9F5F-E970E99958C4}"/>
              </a:ext>
            </a:extLst>
          </p:cNvPr>
          <p:cNvCxnSpPr>
            <a:cxnSpLocks/>
          </p:cNvCxnSpPr>
          <p:nvPr/>
        </p:nvCxnSpPr>
        <p:spPr>
          <a:xfrm>
            <a:off x="2363734" y="3381792"/>
            <a:ext cx="0" cy="2676108"/>
          </a:xfrm>
          <a:prstGeom prst="straightConnector1">
            <a:avLst/>
          </a:prstGeom>
          <a:ln w="38100">
            <a:solidFill>
              <a:schemeClr val="bg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0591E421-9560-4108-AA67-A5EEAB3A7848}"/>
              </a:ext>
            </a:extLst>
          </p:cNvPr>
          <p:cNvCxnSpPr>
            <a:cxnSpLocks/>
          </p:cNvCxnSpPr>
          <p:nvPr/>
        </p:nvCxnSpPr>
        <p:spPr>
          <a:xfrm>
            <a:off x="6886461" y="4991100"/>
            <a:ext cx="0" cy="1164007"/>
          </a:xfrm>
          <a:prstGeom prst="straightConnector1">
            <a:avLst/>
          </a:prstGeom>
          <a:ln w="38100">
            <a:solidFill>
              <a:schemeClr val="bg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AEDFF4C0-D640-45F6-8831-428E16A5B67C}"/>
              </a:ext>
            </a:extLst>
          </p:cNvPr>
          <p:cNvCxnSpPr>
            <a:cxnSpLocks/>
          </p:cNvCxnSpPr>
          <p:nvPr/>
        </p:nvCxnSpPr>
        <p:spPr>
          <a:xfrm flipH="1">
            <a:off x="11353800" y="3926852"/>
            <a:ext cx="8754" cy="1934082"/>
          </a:xfrm>
          <a:prstGeom prst="straightConnector1">
            <a:avLst/>
          </a:prstGeom>
          <a:ln w="38100">
            <a:solidFill>
              <a:schemeClr val="bg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4543AE0-A734-49E3-837B-2C6D42ADE2B5}"/>
              </a:ext>
            </a:extLst>
          </p:cNvPr>
          <p:cNvCxnSpPr>
            <a:cxnSpLocks/>
          </p:cNvCxnSpPr>
          <p:nvPr/>
        </p:nvCxnSpPr>
        <p:spPr>
          <a:xfrm>
            <a:off x="15766934" y="4870213"/>
            <a:ext cx="0" cy="1164007"/>
          </a:xfrm>
          <a:prstGeom prst="straightConnector1">
            <a:avLst/>
          </a:prstGeom>
          <a:ln w="38100">
            <a:solidFill>
              <a:schemeClr val="bg1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015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05311" y="190500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15888" y="190500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460600" y="190500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8" y="0"/>
                </a:lnTo>
                <a:lnTo>
                  <a:pt x="1802888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71177" y="190500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3">
            <a:extLst>
              <a:ext uri="{FF2B5EF4-FFF2-40B4-BE49-F238E27FC236}">
                <a16:creationId xmlns:a16="http://schemas.microsoft.com/office/drawing/2014/main" id="{F9B75C58-9647-45CB-89F6-3A877D19D904}"/>
              </a:ext>
            </a:extLst>
          </p:cNvPr>
          <p:cNvSpPr/>
          <p:nvPr/>
        </p:nvSpPr>
        <p:spPr>
          <a:xfrm>
            <a:off x="8151222" y="193964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873F0FFF-021E-49F6-A97B-6D11AF611327}"/>
              </a:ext>
            </a:extLst>
          </p:cNvPr>
          <p:cNvSpPr/>
          <p:nvPr/>
        </p:nvSpPr>
        <p:spPr>
          <a:xfrm>
            <a:off x="12061799" y="193964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FA7A3C5E-0BC2-4C40-99F0-907DCA453761}"/>
              </a:ext>
            </a:extLst>
          </p:cNvPr>
          <p:cNvSpPr/>
          <p:nvPr/>
        </p:nvSpPr>
        <p:spPr>
          <a:xfrm>
            <a:off x="10106511" y="193964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8" y="0"/>
                </a:lnTo>
                <a:lnTo>
                  <a:pt x="1802888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84CA4815-4DD6-4CDD-9F67-C80E0742DAE3}"/>
              </a:ext>
            </a:extLst>
          </p:cNvPr>
          <p:cNvSpPr/>
          <p:nvPr/>
        </p:nvSpPr>
        <p:spPr>
          <a:xfrm>
            <a:off x="14017088" y="193964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9D91B20D-AE0C-4965-9A97-F2B6C125F417}"/>
              </a:ext>
            </a:extLst>
          </p:cNvPr>
          <p:cNvSpPr/>
          <p:nvPr/>
        </p:nvSpPr>
        <p:spPr>
          <a:xfrm>
            <a:off x="15797133" y="190499"/>
            <a:ext cx="1628495" cy="1028700"/>
          </a:xfrm>
          <a:custGeom>
            <a:avLst/>
            <a:gdLst/>
            <a:ahLst/>
            <a:cxnLst/>
            <a:rect l="l" t="t" r="r" b="b"/>
            <a:pathLst>
              <a:path w="1802889" h="1802889">
                <a:moveTo>
                  <a:pt x="0" y="0"/>
                </a:moveTo>
                <a:lnTo>
                  <a:pt x="1802889" y="0"/>
                </a:lnTo>
                <a:lnTo>
                  <a:pt x="1802889" y="1802889"/>
                </a:lnTo>
                <a:lnTo>
                  <a:pt x="0" y="18028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C0B940F7-BE6E-4808-BB6C-DA041E684CA8}"/>
              </a:ext>
            </a:extLst>
          </p:cNvPr>
          <p:cNvSpPr txBox="1"/>
          <p:nvPr/>
        </p:nvSpPr>
        <p:spPr>
          <a:xfrm>
            <a:off x="3129470" y="4533900"/>
            <a:ext cx="12516113" cy="836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kk-KZ" sz="7200" b="1" dirty="0">
                <a:solidFill>
                  <a:schemeClr val="bg1"/>
                </a:solidFill>
                <a:latin typeface="Now Bold"/>
              </a:rPr>
              <a:t>НАЗАРЛАРЫҢЫЗҒА РАҚМЕТ!</a:t>
            </a:r>
            <a:endParaRPr lang="en-US" sz="7200" b="1" dirty="0">
              <a:solidFill>
                <a:schemeClr val="bg1"/>
              </a:solidFill>
              <a:latin typeface="Now Bold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62BD91C-B6FE-48B1-8273-16DE68B69A52}"/>
              </a:ext>
            </a:extLst>
          </p:cNvPr>
          <p:cNvCxnSpPr/>
          <p:nvPr/>
        </p:nvCxnSpPr>
        <p:spPr>
          <a:xfrm>
            <a:off x="5017217" y="7429500"/>
            <a:ext cx="95250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7">
            <a:extLst>
              <a:ext uri="{FF2B5EF4-FFF2-40B4-BE49-F238E27FC236}">
                <a16:creationId xmlns:a16="http://schemas.microsoft.com/office/drawing/2014/main" id="{FDF7D614-6B5A-47AF-98B2-831BB462F99B}"/>
              </a:ext>
            </a:extLst>
          </p:cNvPr>
          <p:cNvSpPr/>
          <p:nvPr/>
        </p:nvSpPr>
        <p:spPr>
          <a:xfrm>
            <a:off x="-3359890" y="7239384"/>
            <a:ext cx="5956513" cy="5956513"/>
          </a:xfrm>
          <a:custGeom>
            <a:avLst/>
            <a:gdLst/>
            <a:ahLst/>
            <a:cxnLst/>
            <a:rect l="l" t="t" r="r" b="b"/>
            <a:pathLst>
              <a:path w="5956513" h="5956513">
                <a:moveTo>
                  <a:pt x="0" y="0"/>
                </a:moveTo>
                <a:lnTo>
                  <a:pt x="5956513" y="0"/>
                </a:lnTo>
                <a:lnTo>
                  <a:pt x="5956513" y="5956513"/>
                </a:lnTo>
                <a:lnTo>
                  <a:pt x="0" y="59565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64124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114</Words>
  <Application>Microsoft Office PowerPoint</Application>
  <PresentationFormat>Произвольный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DM Sans Italics</vt:lpstr>
      <vt:lpstr>Now Bold</vt:lpstr>
      <vt:lpstr>Calibri</vt:lpstr>
      <vt:lpstr>Arial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</dc:title>
  <dc:creator>BINOM</dc:creator>
  <cp:lastModifiedBy>Бауыржан Туленов</cp:lastModifiedBy>
  <cp:revision>49</cp:revision>
  <dcterms:created xsi:type="dcterms:W3CDTF">2006-08-16T00:00:00Z</dcterms:created>
  <dcterms:modified xsi:type="dcterms:W3CDTF">2024-08-07T07:20:12Z</dcterms:modified>
  <dc:identifier>DAF4e75k7M8</dc:identifier>
</cp:coreProperties>
</file>