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49" r:id="rId1"/>
  </p:sldMasterIdLst>
  <p:notesMasterIdLst>
    <p:notesMasterId r:id="rId27"/>
  </p:notesMasterIdLst>
  <p:sldIdLst>
    <p:sldId id="1697" r:id="rId2"/>
    <p:sldId id="1606" r:id="rId3"/>
    <p:sldId id="1672" r:id="rId4"/>
    <p:sldId id="1674" r:id="rId5"/>
    <p:sldId id="1698" r:id="rId6"/>
    <p:sldId id="1677" r:id="rId7"/>
    <p:sldId id="1683" r:id="rId8"/>
    <p:sldId id="1684" r:id="rId9"/>
    <p:sldId id="1696" r:id="rId10"/>
    <p:sldId id="1699" r:id="rId11"/>
    <p:sldId id="1700" r:id="rId12"/>
    <p:sldId id="1701" r:id="rId13"/>
    <p:sldId id="1702" r:id="rId14"/>
    <p:sldId id="1703" r:id="rId15"/>
    <p:sldId id="1704" r:id="rId16"/>
    <p:sldId id="1705" r:id="rId17"/>
    <p:sldId id="1706" r:id="rId18"/>
    <p:sldId id="1707" r:id="rId19"/>
    <p:sldId id="1708" r:id="rId20"/>
    <p:sldId id="1709" r:id="rId21"/>
    <p:sldId id="1710" r:id="rId22"/>
    <p:sldId id="1711" r:id="rId23"/>
    <p:sldId id="1712" r:id="rId24"/>
    <p:sldId id="1713" r:id="rId25"/>
    <p:sldId id="1714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ishonkul Shamatov" initials="D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1" autoAdjust="0"/>
    <p:restoredTop sz="94100"/>
  </p:normalViewPr>
  <p:slideViewPr>
    <p:cSldViewPr snapToGrid="0" snapToObjects="1">
      <p:cViewPr varScale="1">
        <p:scale>
          <a:sx n="105" d="100"/>
          <a:sy n="105" d="100"/>
        </p:scale>
        <p:origin x="5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781213-418F-3846-9580-52C8A042BE79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936EDB-0B6A-BE42-B4A6-BB0A4002B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69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8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627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99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4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806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34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63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8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E4B6A95-3DD4-0046-80F0-3C2A1A499858}" type="datetimeFigureOut">
              <a:rPr lang="en-US" smtClean="0"/>
              <a:pPr/>
              <a:t>8/14/2024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880C6C4-3660-1244-BEF1-0EF03D3183F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17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apastyle.apa.org/blog/how-to-cite-chatgp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notion.so/Ai-6c42a8e363c44e11a77961cf599f6d9f?pvs=2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09800" y="2578608"/>
            <a:ext cx="7772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Century Gothic" panose="020B0502020202020204" pitchFamily="34" charset="0"/>
              </a:rPr>
              <a:t>Наука и Образование в Контексте </a:t>
            </a:r>
            <a:r>
              <a:rPr lang="ru-RU" sz="3600" b="1" dirty="0" err="1" smtClean="0">
                <a:latin typeface="Century Gothic" panose="020B0502020202020204" pitchFamily="34" charset="0"/>
              </a:rPr>
              <a:t>Цифровизации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866632" y="4665484"/>
            <a:ext cx="3200400" cy="48968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>
                <a:latin typeface="Century Gothic" panose="020B0502020202020204" pitchFamily="34" charset="0"/>
              </a:rPr>
              <a:t>Duishon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Shamatov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30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Должность проректора - Институциональная эффективность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392" y="2286000"/>
            <a:ext cx="10661904" cy="402336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Century Gothic" panose="020B0502020202020204" pitchFamily="34" charset="0"/>
              </a:rPr>
              <a:t>Политика Назарбаев университета (НУ) в области признания важного потенциала искусственного интеллекта (ИИ)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Century Gothic" panose="020B0502020202020204" pitchFamily="34" charset="0"/>
              </a:rPr>
              <a:t>Рабочий документ для обсуждения по ИИ (подготовлен ректоратом</a:t>
            </a:r>
            <a:r>
              <a:rPr lang="ru-RU" sz="2400" dirty="0" smtClean="0">
                <a:latin typeface="Century Gothic" panose="020B0502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Century Gothic" panose="020B0502020202020204" pitchFamily="34" charset="0"/>
              </a:rPr>
              <a:t>Пять </a:t>
            </a:r>
            <a:r>
              <a:rPr lang="ru-RU" sz="2400" dirty="0">
                <a:latin typeface="Century Gothic" panose="020B0502020202020204" pitchFamily="34" charset="0"/>
              </a:rPr>
              <a:t>вариантов с их конкретным сценарием приемлемого использования ИИ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Century Gothic" panose="020B0502020202020204" pitchFamily="34" charset="0"/>
              </a:rPr>
              <a:t>Затем </a:t>
            </a:r>
            <a:r>
              <a:rPr lang="ru-RU" sz="2400" dirty="0">
                <a:latin typeface="Century Gothic" panose="020B0502020202020204" pitchFamily="34" charset="0"/>
              </a:rPr>
              <a:t>каждая школа разработала свою собственную политику и практику использования ИИ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Политика в области искусственного </a:t>
            </a:r>
            <a:r>
              <a:rPr lang="ru-RU" sz="3200" b="1" dirty="0" smtClean="0">
                <a:latin typeface="Century Gothic" panose="020B0502020202020204" pitchFamily="34" charset="0"/>
              </a:rPr>
              <a:t>интеллекта в ВШО НУ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130" y="2435882"/>
            <a:ext cx="10217427" cy="432020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“Политика Высшей школы образования в области искусственного интеллекта (ВШО) согласуется с политикой Назарбаев университета (НУ) в области признания важного потенциала искусственного интеллекта (ИИ) в качестве учебного ресурса во всех областях деятельности ВШО. ВШО на уровне школ, программ и курсов будет поощрять и поддерживать справедливое, эффективное и ответственное использование искусственного интеллекта для преподавания и обучения”.</a:t>
            </a:r>
            <a:endParaRPr lang="en-US" sz="1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Заявление о приемлемом использовании искусственного интеллекта </a:t>
            </a:r>
            <a:r>
              <a:rPr lang="ru-RU" sz="3200" b="1" dirty="0" smtClean="0">
                <a:latin typeface="Century Gothic" panose="020B0502020202020204" pitchFamily="34" charset="0"/>
              </a:rPr>
              <a:t>ВШО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ВШО призывает всех преподавателей тщательно обдумать свое отношение к использованию ИИ в своей работе и в своих аудиториях и предоставить студентам четкие инструкции о допустимом использовании ИИ, которые соответствуют целям и ценностям программы и курса. </a:t>
            </a:r>
          </a:p>
          <a:p>
            <a:r>
              <a:rPr lang="ru-RU" sz="2400" dirty="0">
                <a:latin typeface="Century Gothic" panose="020B0502020202020204" pitchFamily="34" charset="0"/>
              </a:rPr>
              <a:t> Программа курса будет включать руководство по использованию генеративного искусственного интеллекта, поскольку он рассматривает это как возможность для содержательных дискуссий о создании знаний, определении и этике цитирования.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Заявление о приемлемом использовании искусственного интеллекта ВШО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185416"/>
            <a:ext cx="9720073" cy="402336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Преподаватели, использующие ИИ для разработки и предоставления контента курса, будут указывать его использование в материалах курса, включая рекомендации по использованию в рамках курса. </a:t>
            </a:r>
          </a:p>
          <a:p>
            <a:r>
              <a:rPr lang="ru-RU" sz="2400" dirty="0">
                <a:latin typeface="Century Gothic" panose="020B0502020202020204" pitchFamily="34" charset="0"/>
              </a:rPr>
              <a:t> Студенты, использующие ИИ в курсовых заданиях, должны четко указывать источник ИИ-вклада и подтвердить степень использования инструмента ИИ в отдельной форме заявления. </a:t>
            </a:r>
          </a:p>
          <a:p>
            <a:r>
              <a:rPr lang="ru-RU" sz="2400" dirty="0">
                <a:latin typeface="Century Gothic" panose="020B0502020202020204" pitchFamily="34" charset="0"/>
              </a:rPr>
              <a:t> Студенты должны знать о возможностях искусственного интеллекта и осознавать, что они несут ответственность за любой неточный или предвзятый контент, который они могут включить в свои задания.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4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698480" cy="149961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</a:rPr>
              <a:t>Заявление о приемлемом использовании искусственного интеллекта ВШО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i="1" dirty="0">
                <a:latin typeface="Century Gothic" panose="020B0502020202020204" pitchFamily="34" charset="0"/>
              </a:rPr>
              <a:t>В принципе, это позволяет вам использовать инструменты искусственного интеллекта. Как ваш преподаватель на этом курсе, я также осознаю потенциальные преимущества внедрения инструментов искусственного интеллекта (например, </a:t>
            </a:r>
            <a:r>
              <a:rPr lang="ru-RU" i="1" dirty="0" err="1">
                <a:latin typeface="Century Gothic" panose="020B0502020202020204" pitchFamily="34" charset="0"/>
              </a:rPr>
              <a:t>ChatGPT</a:t>
            </a:r>
            <a:r>
              <a:rPr lang="ru-RU" i="1" dirty="0">
                <a:latin typeface="Century Gothic" panose="020B0502020202020204" pitchFamily="34" charset="0"/>
              </a:rPr>
              <a:t>, </a:t>
            </a:r>
            <a:r>
              <a:rPr lang="ru-RU" i="1" dirty="0" err="1">
                <a:latin typeface="Century Gothic" panose="020B0502020202020204" pitchFamily="34" charset="0"/>
              </a:rPr>
              <a:t>Quillbot</a:t>
            </a:r>
            <a:r>
              <a:rPr lang="ru-RU" i="1" dirty="0">
                <a:latin typeface="Century Gothic" panose="020B0502020202020204" pitchFamily="34" charset="0"/>
              </a:rPr>
              <a:t>, </a:t>
            </a:r>
            <a:r>
              <a:rPr lang="ru-RU" i="1" dirty="0" err="1">
                <a:latin typeface="Century Gothic" panose="020B0502020202020204" pitchFamily="34" charset="0"/>
              </a:rPr>
              <a:t>DeepL</a:t>
            </a:r>
            <a:r>
              <a:rPr lang="ru-RU" i="1" dirty="0">
                <a:latin typeface="Century Gothic" panose="020B0502020202020204" pitchFamily="34" charset="0"/>
              </a:rPr>
              <a:t>) в среду обучения</a:t>
            </a:r>
            <a:r>
              <a:rPr lang="ru-RU" i="1" dirty="0" smtClean="0">
                <a:latin typeface="Century Gothic" panose="020B0502020202020204" pitchFamily="34" charset="0"/>
              </a:rPr>
              <a:t>.</a:t>
            </a:r>
          </a:p>
          <a:p>
            <a:r>
              <a:rPr lang="ru-RU" i="1" dirty="0" smtClean="0">
                <a:latin typeface="Century Gothic" panose="020B0502020202020204" pitchFamily="34" charset="0"/>
              </a:rPr>
              <a:t> </a:t>
            </a:r>
            <a:r>
              <a:rPr lang="ru-RU" i="1" dirty="0">
                <a:latin typeface="Century Gothic" panose="020B0502020202020204" pitchFamily="34" charset="0"/>
              </a:rPr>
              <a:t>Однако вы несете ответственность за правильное выполнение инструкций по использованию искусственного интеллекта для каждой задачи и спрашиваете, не уверены ли вы в этом</a:t>
            </a:r>
            <a:r>
              <a:rPr lang="ru-RU" i="1" dirty="0" smtClean="0">
                <a:latin typeface="Century Gothic" panose="020B0502020202020204" pitchFamily="34" charset="0"/>
              </a:rPr>
              <a:t>.</a:t>
            </a:r>
          </a:p>
          <a:p>
            <a:r>
              <a:rPr lang="ru-RU" i="1" dirty="0" smtClean="0">
                <a:latin typeface="Century Gothic" panose="020B0502020202020204" pitchFamily="34" charset="0"/>
              </a:rPr>
              <a:t>Также </a:t>
            </a:r>
            <a:r>
              <a:rPr lang="ru-RU" i="1" dirty="0">
                <a:latin typeface="Century Gothic" panose="020B0502020202020204" pitchFamily="34" charset="0"/>
              </a:rPr>
              <a:t>очень важно, чтобы вы понимали, что использование инструментов искусственного интеллекта сопряжено со значительными рисками, поскольку они могут содержать неверные факты и поддельные цитаты и увековечивать вредные или ложные идеи…Вы несете ответственность за любое неточное или неуместное содержание в вашей работе во время этого курса, независимо от того, связано ли это с использованием инструментов искусственного интеллекта или нет”</a:t>
            </a:r>
            <a:endParaRPr lang="en-US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936224" cy="1499616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Century Gothic" panose="020B0502020202020204" pitchFamily="34" charset="0"/>
              </a:rPr>
              <a:t>Использование генеративного ИИ на семинаре </a:t>
            </a:r>
            <a:r>
              <a:rPr lang="ru-RU" sz="2800" b="1" dirty="0" smtClean="0">
                <a:latin typeface="Century Gothic" panose="020B0502020202020204" pitchFamily="34" charset="0"/>
              </a:rPr>
              <a:t>ВШО </a:t>
            </a:r>
            <a:r>
              <a:rPr lang="ru-RU" sz="2800" b="1" dirty="0">
                <a:latin typeface="Century Gothic" panose="020B0502020202020204" pitchFamily="34" charset="0"/>
              </a:rPr>
              <a:t>для преподавателей Дата проведения: 17 ноября 2023 г.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3"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latin typeface="Century Gothic" panose="020B0502020202020204" pitchFamily="34" charset="0"/>
              </a:rPr>
              <a:t>Вступление</a:t>
            </a:r>
            <a:endParaRPr lang="en-US" b="1" dirty="0" smtClean="0">
              <a:latin typeface="Century Gothic" panose="020B0502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Terminology (AI, Gen AI, LLM, Prompt, Prompt Stack, Prompt Engineering, etc.)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>
                <a:latin typeface="Century Gothic" panose="020B0502020202020204" pitchFamily="34" charset="0"/>
              </a:rPr>
              <a:t>Kahoot</a:t>
            </a:r>
            <a:r>
              <a:rPr lang="en-US" dirty="0" smtClean="0">
                <a:latin typeface="Century Gothic" panose="020B0502020202020204" pitchFamily="34" charset="0"/>
              </a:rPr>
              <a:t> activity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Faculty </a:t>
            </a:r>
            <a:r>
              <a:rPr lang="en-US" dirty="0">
                <a:latin typeface="Century Gothic" panose="020B0502020202020204" pitchFamily="34" charset="0"/>
              </a:rPr>
              <a:t>use of AI </a:t>
            </a:r>
            <a:r>
              <a:rPr lang="en-US" dirty="0" smtClean="0">
                <a:latin typeface="Century Gothic" panose="020B0502020202020204" pitchFamily="34" charset="0"/>
              </a:rPr>
              <a:t>tools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Student </a:t>
            </a:r>
            <a:r>
              <a:rPr lang="en-US" dirty="0">
                <a:latin typeface="Century Gothic" panose="020B0502020202020204" pitchFamily="34" charset="0"/>
              </a:rPr>
              <a:t>use of AI </a:t>
            </a:r>
            <a:r>
              <a:rPr lang="en-US" dirty="0" smtClean="0">
                <a:latin typeface="Century Gothic" panose="020B0502020202020204" pitchFamily="34" charset="0"/>
              </a:rPr>
              <a:t>tools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AI </a:t>
            </a:r>
            <a:r>
              <a:rPr lang="en-US" dirty="0">
                <a:latin typeface="Century Gothic" panose="020B0502020202020204" pitchFamily="34" charset="0"/>
              </a:rPr>
              <a:t>integration in GSE </a:t>
            </a:r>
            <a:endParaRPr lang="en-US" dirty="0" smtClean="0">
              <a:latin typeface="Century Gothic" panose="020B0502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kk-KZ" b="1" dirty="0" smtClean="0">
                <a:latin typeface="Century Gothic" panose="020B0502020202020204" pitchFamily="34" charset="0"/>
              </a:rPr>
              <a:t>Реакция НУ на </a:t>
            </a:r>
            <a:r>
              <a:rPr lang="en-US" b="1" dirty="0" smtClean="0">
                <a:latin typeface="Century Gothic" panose="020B0502020202020204" pitchFamily="34" charset="0"/>
              </a:rPr>
              <a:t>Gen </a:t>
            </a:r>
            <a:r>
              <a:rPr lang="en-US" b="1" dirty="0">
                <a:latin typeface="Century Gothic" panose="020B0502020202020204" pitchFamily="34" charset="0"/>
              </a:rPr>
              <a:t>AI </a:t>
            </a:r>
            <a:endParaRPr lang="en-US" b="1" dirty="0" smtClean="0">
              <a:latin typeface="Century Gothic" panose="020B0502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ru-RU" dirty="0">
                <a:latin typeface="Century Gothic" panose="020B0502020202020204" pitchFamily="34" charset="0"/>
              </a:rPr>
              <a:t>Представьте важные разделы документа, чтобы показать соответствие политики </a:t>
            </a:r>
            <a:r>
              <a:rPr lang="ru-RU" dirty="0" smtClean="0">
                <a:latin typeface="Century Gothic" panose="020B0502020202020204" pitchFamily="34" charset="0"/>
              </a:rPr>
              <a:t>ВШО </a:t>
            </a:r>
            <a:r>
              <a:rPr lang="ru-RU" dirty="0">
                <a:latin typeface="Century Gothic" panose="020B0502020202020204" pitchFamily="34" charset="0"/>
              </a:rPr>
              <a:t>(общая позиция, 5 принципов и другие сегменты, если это уместно).</a:t>
            </a:r>
            <a:endParaRPr lang="en-US" b="1" dirty="0" smtClean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Century Gothic" panose="020B0502020202020204" pitchFamily="34" charset="0"/>
              </a:rPr>
              <a:t>Составление учебных </a:t>
            </a:r>
            <a:r>
              <a:rPr lang="ru-RU" b="1" dirty="0" smtClean="0">
                <a:latin typeface="Century Gothic" panose="020B0502020202020204" pitchFamily="34" charset="0"/>
              </a:rPr>
              <a:t>планов</a:t>
            </a:r>
            <a:endParaRPr lang="en-US" b="1" dirty="0" smtClean="0">
              <a:latin typeface="Century Gothic" panose="020B0502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ru-RU" dirty="0">
                <a:latin typeface="Century Gothic" panose="020B0502020202020204" pitchFamily="34" charset="0"/>
              </a:rPr>
              <a:t>Представьте образцы, которые преподаватели могут использовать для включения в свои учебные </a:t>
            </a:r>
            <a:r>
              <a:rPr lang="ru-RU" dirty="0" smtClean="0">
                <a:latin typeface="Century Gothic" panose="020B0502020202020204" pitchFamily="34" charset="0"/>
              </a:rPr>
              <a:t>планы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kk-KZ" b="1" dirty="0" smtClean="0">
                <a:latin typeface="Century Gothic" panose="020B0502020202020204" pitchFamily="34" charset="0"/>
              </a:rPr>
              <a:t>Грамотность ИИ</a:t>
            </a:r>
            <a:r>
              <a:rPr lang="en-US" b="1" dirty="0" smtClean="0">
                <a:latin typeface="Century Gothic" panose="020B0502020202020204" pitchFamily="34" charset="0"/>
              </a:rPr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ru-RU" dirty="0">
                <a:latin typeface="Century Gothic" panose="020B0502020202020204" pitchFamily="34" charset="0"/>
              </a:rPr>
              <a:t>Укажите необходимость в этом (используйте ответ NU</a:t>
            </a:r>
            <a:r>
              <a:rPr lang="ru-RU" dirty="0" smtClean="0">
                <a:latin typeface="Century Gothic" panose="020B0502020202020204" pitchFamily="34" charset="0"/>
              </a:rPr>
              <a:t>)</a:t>
            </a:r>
            <a:endParaRPr lang="en-US" dirty="0" smtClean="0">
              <a:latin typeface="Century Gothic" panose="020B0502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entury Gothic" panose="020B0502020202020204" pitchFamily="34" charset="0"/>
              </a:rPr>
              <a:t>Google </a:t>
            </a:r>
            <a:r>
              <a:rPr lang="en-US" dirty="0">
                <a:latin typeface="Century Gothic" panose="020B0502020202020204" pitchFamily="34" charset="0"/>
              </a:rPr>
              <a:t>Drive </a:t>
            </a:r>
            <a:r>
              <a:rPr lang="en-US" dirty="0" smtClean="0">
                <a:latin typeface="Century Gothic" panose="020B0502020202020204" pitchFamily="34" charset="0"/>
              </a:rPr>
              <a:t>(</a:t>
            </a:r>
            <a:r>
              <a:rPr lang="ru-RU" dirty="0" smtClean="0">
                <a:latin typeface="Century Gothic" panose="020B0502020202020204" pitchFamily="34" charset="0"/>
              </a:rPr>
              <a:t>статья </a:t>
            </a:r>
            <a:r>
              <a:rPr lang="en-US" dirty="0" smtClean="0">
                <a:latin typeface="Century Gothic" panose="020B0502020202020204" pitchFamily="34" charset="0"/>
              </a:rPr>
              <a:t>Guardian </a:t>
            </a:r>
            <a:r>
              <a:rPr lang="kk-KZ" dirty="0" smtClean="0">
                <a:latin typeface="Century Gothic" panose="020B0502020202020204" pitchFamily="34" charset="0"/>
              </a:rPr>
              <a:t>о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kk-KZ" dirty="0" smtClean="0">
                <a:latin typeface="Century Gothic" panose="020B0502020202020204" pitchFamily="34" charset="0"/>
              </a:rPr>
              <a:t>СУО</a:t>
            </a:r>
            <a:r>
              <a:rPr lang="en-US" dirty="0" smtClean="0">
                <a:latin typeface="Century Gothic" panose="020B0502020202020204" pitchFamily="34" charset="0"/>
              </a:rPr>
              <a:t>, </a:t>
            </a:r>
            <a:r>
              <a:rPr lang="ru-RU" dirty="0">
                <a:latin typeface="Century Gothic" panose="020B0502020202020204" pitchFamily="34" charset="0"/>
              </a:rPr>
              <a:t>Хранилище учебных программ, </a:t>
            </a:r>
            <a:r>
              <a:rPr lang="ru-RU" dirty="0" err="1">
                <a:latin typeface="Century Gothic" panose="020B0502020202020204" pitchFamily="34" charset="0"/>
              </a:rPr>
              <a:t>инфографики</a:t>
            </a:r>
            <a:r>
              <a:rPr lang="en-US" dirty="0" smtClean="0">
                <a:latin typeface="Century Gothic" panose="020B0502020202020204" pitchFamily="34" charset="0"/>
              </a:rPr>
              <a:t>)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6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42D207B-2AAF-20B8-F15C-8CD95E71C47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1818" t="21321" r="27005" b="17202"/>
          <a:stretch/>
        </p:blipFill>
        <p:spPr>
          <a:xfrm>
            <a:off x="2727158" y="160580"/>
            <a:ext cx="7300762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6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Заявление о программе искусственного интеллекта </a:t>
            </a:r>
            <a:r>
              <a:rPr lang="en-US" sz="3200" dirty="0"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79" y="2084832"/>
            <a:ext cx="11502189" cy="4908883"/>
          </a:xfrm>
        </p:spPr>
        <p:txBody>
          <a:bodyPr>
            <a:noAutofit/>
          </a:bodyPr>
          <a:lstStyle/>
          <a:p>
            <a:pPr lvl="0"/>
            <a:r>
              <a:rPr lang="ru-RU" sz="1600" dirty="0">
                <a:latin typeface="Century Gothic" panose="020B0502020202020204" pitchFamily="34" charset="0"/>
              </a:rPr>
              <a:t>В принципе, это позволяет вам использовать инструменты искусственного интеллекта. Как ваш преподаватель на этом курсе, я также осознаю потенциальные преимущества внедрения инструментов искусственного интеллекта (например, </a:t>
            </a:r>
            <a:r>
              <a:rPr lang="ru-RU" sz="1600" dirty="0" err="1">
                <a:latin typeface="Century Gothic" panose="020B0502020202020204" pitchFamily="34" charset="0"/>
              </a:rPr>
              <a:t>ChatGPT</a:t>
            </a:r>
            <a:r>
              <a:rPr lang="ru-RU" sz="1600" dirty="0">
                <a:latin typeface="Century Gothic" panose="020B0502020202020204" pitchFamily="34" charset="0"/>
              </a:rPr>
              <a:t>, </a:t>
            </a:r>
            <a:r>
              <a:rPr lang="ru-RU" sz="1600" dirty="0" err="1">
                <a:latin typeface="Century Gothic" panose="020B0502020202020204" pitchFamily="34" charset="0"/>
              </a:rPr>
              <a:t>Quillbot</a:t>
            </a:r>
            <a:r>
              <a:rPr lang="ru-RU" sz="1600" dirty="0">
                <a:latin typeface="Century Gothic" panose="020B0502020202020204" pitchFamily="34" charset="0"/>
              </a:rPr>
              <a:t>, </a:t>
            </a:r>
            <a:r>
              <a:rPr lang="ru-RU" sz="1600" dirty="0" err="1">
                <a:latin typeface="Century Gothic" panose="020B0502020202020204" pitchFamily="34" charset="0"/>
              </a:rPr>
              <a:t>DeepL</a:t>
            </a:r>
            <a:r>
              <a:rPr lang="ru-RU" sz="1600" dirty="0">
                <a:latin typeface="Century Gothic" panose="020B0502020202020204" pitchFamily="34" charset="0"/>
              </a:rPr>
              <a:t>) в среду обучения.</a:t>
            </a:r>
          </a:p>
          <a:p>
            <a:pPr lvl="0"/>
            <a:r>
              <a:rPr lang="ru-RU" sz="1600" dirty="0">
                <a:latin typeface="Century Gothic" panose="020B0502020202020204" pitchFamily="34" charset="0"/>
              </a:rPr>
              <a:t> Однако вы несете ответственность за правильное выполнение инструкций по использованию искусственного интеллекта для каждой задачи и спрашиваете, не уверены ли вы в этом.</a:t>
            </a:r>
          </a:p>
          <a:p>
            <a:pPr lvl="0"/>
            <a:r>
              <a:rPr lang="ru-RU" sz="1600" dirty="0">
                <a:latin typeface="Century Gothic" panose="020B0502020202020204" pitchFamily="34" charset="0"/>
              </a:rPr>
              <a:t>Также очень важно, чтобы вы понимали, что использование инструментов искусственного интеллекта сопряжено со значительными рисками, поскольку они могут содержать неверные факты и поддельные цитаты и увековечивать вредные или ложные идеи…Вы несете ответственность за любое неточное или неуместное содержание в вашей работе во время этого курса, независимо от того, связано ли это с использованием инструментов искусственного интеллекта или нет”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Пожалуйста, знайте, что использование искусственного интеллекта также может подавлять ваше собственное независимое мышление и креативность. </a:t>
            </a:r>
            <a:endParaRPr lang="ru-RU" sz="1600" dirty="0" smtClean="0">
              <a:latin typeface="Century Gothic" panose="020B0502020202020204" pitchFamily="34" charset="0"/>
            </a:endParaRPr>
          </a:p>
          <a:p>
            <a:r>
              <a:rPr lang="ru-RU" sz="1600" dirty="0" smtClean="0">
                <a:latin typeface="Century Gothic" panose="020B0502020202020204" pitchFamily="34" charset="0"/>
              </a:rPr>
              <a:t> </a:t>
            </a:r>
            <a:r>
              <a:rPr lang="ru-RU" sz="1600" dirty="0">
                <a:latin typeface="Century Gothic" panose="020B0502020202020204" pitchFamily="34" charset="0"/>
              </a:rPr>
              <a:t>Вы можете свободно использовать инструменты искусственного интеллекта для улучшения текста, изначально написанного вами, но вы не можете использовать эти инструменты для написания задания целиком; другими словами, я принимаю контент с использованием искусственного интеллекта, но не созданный с его помощью.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9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Заявление о программе искусственного интеллекта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Надлежащее использование искусственного интеллекта</a:t>
            </a:r>
            <a:r>
              <a:rPr lang="ru-RU" b="1" dirty="0" smtClean="0">
                <a:latin typeface="Century Gothic" panose="020B0502020202020204" pitchFamily="34" charset="0"/>
              </a:rPr>
              <a:t>: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Вы можете свободно использовать рекомендации искусственного интеллекта для: </a:t>
            </a:r>
            <a:endParaRPr lang="en-US" dirty="0">
              <a:latin typeface="Century Gothic" panose="020B0502020202020204" pitchFamily="34" charset="0"/>
            </a:endParaRPr>
          </a:p>
          <a:p>
            <a:pPr lvl="0" fontAlgn="base"/>
            <a:r>
              <a:rPr lang="ru-RU" dirty="0">
                <a:latin typeface="Century Gothic" panose="020B0502020202020204" pitchFamily="34" charset="0"/>
              </a:rPr>
              <a:t>мозгового штурма идей, тем; планирования </a:t>
            </a:r>
            <a:r>
              <a:rPr lang="ru-RU" dirty="0" smtClean="0">
                <a:latin typeface="Century Gothic" panose="020B0502020202020204" pitchFamily="34" charset="0"/>
              </a:rPr>
              <a:t>поиска </a:t>
            </a:r>
            <a:r>
              <a:rPr lang="ru-RU" dirty="0">
                <a:latin typeface="Century Gothic" panose="020B0502020202020204" pitchFamily="34" charset="0"/>
              </a:rPr>
              <a:t>и/или отбора источников ;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 fontAlgn="base"/>
            <a:r>
              <a:rPr lang="ru-RU" dirty="0" smtClean="0">
                <a:latin typeface="Century Gothic" panose="020B0502020202020204" pitchFamily="34" charset="0"/>
              </a:rPr>
              <a:t>перефразирования </a:t>
            </a:r>
            <a:r>
              <a:rPr lang="ru-RU" dirty="0">
                <a:latin typeface="Century Gothic" panose="020B0502020202020204" pitchFamily="34" charset="0"/>
              </a:rPr>
              <a:t>предложений или перестановки абзацев, которые вы написали сами ;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 fontAlgn="base"/>
            <a:r>
              <a:rPr lang="ru-RU" dirty="0" smtClean="0">
                <a:latin typeface="Century Gothic" panose="020B0502020202020204" pitchFamily="34" charset="0"/>
              </a:rPr>
              <a:t>вычитки </a:t>
            </a:r>
            <a:r>
              <a:rPr lang="ru-RU" dirty="0">
                <a:latin typeface="Century Gothic" panose="020B0502020202020204" pitchFamily="34" charset="0"/>
              </a:rPr>
              <a:t>/ редактирования ваших текстов ;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lvl="0" fontAlgn="base"/>
            <a:r>
              <a:rPr lang="ru-RU" dirty="0" smtClean="0">
                <a:latin typeface="Century Gothic" panose="020B0502020202020204" pitchFamily="34" charset="0"/>
              </a:rPr>
              <a:t>составления </a:t>
            </a:r>
            <a:r>
              <a:rPr lang="ru-RU" dirty="0">
                <a:latin typeface="Century Gothic" panose="020B0502020202020204" pitchFamily="34" charset="0"/>
              </a:rPr>
              <a:t>цитат и ссылок ; разработки дизайна исследования; планирования анализа данных.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ru-RU" b="1" dirty="0">
                <a:latin typeface="Century Gothic" panose="020B0502020202020204" pitchFamily="34" charset="0"/>
              </a:rPr>
              <a:t>Недопустимое использование искусственного интеллекта</a:t>
            </a:r>
            <a:r>
              <a:rPr lang="en-US" b="1" dirty="0" smtClean="0">
                <a:latin typeface="Century Gothic" panose="020B0502020202020204" pitchFamily="34" charset="0"/>
              </a:rPr>
              <a:t>: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Вы не должны использовать целые предложения или абзацы, предложенные инструментом искусственного интеллекта, без кавычек и ссылки на источник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8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4128" y="1892808"/>
            <a:ext cx="9720073" cy="4023360"/>
          </a:xfrm>
        </p:spPr>
        <p:txBody>
          <a:bodyPr numCol="2">
            <a:normAutofit fontScale="70000" lnSpcReduction="20000"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Пример цитирования в тексте </a:t>
            </a:r>
            <a:r>
              <a:rPr lang="ru-RU" sz="3600" b="1" dirty="0" smtClean="0">
                <a:latin typeface="Century Gothic" panose="020B0502020202020204" pitchFamily="34" charset="0"/>
              </a:rPr>
              <a:t>APA</a:t>
            </a:r>
            <a:r>
              <a:rPr lang="en-US" sz="3600" b="1" dirty="0">
                <a:latin typeface="Century Gothic" panose="020B0502020202020204" pitchFamily="34" charset="0"/>
              </a:rPr>
              <a:t>: </a:t>
            </a:r>
            <a:endParaRPr lang="ru-RU" sz="3600" b="1" dirty="0" smtClean="0">
              <a:latin typeface="Century Gothic" panose="020B0502020202020204" pitchFamily="34" charset="0"/>
            </a:endParaRPr>
          </a:p>
          <a:p>
            <a:r>
              <a:rPr lang="ru-RU" sz="3600" dirty="0">
                <a:latin typeface="Century Gothic" panose="020B0502020202020204" pitchFamily="34" charset="0"/>
              </a:rPr>
              <a:t>Распространенным примером аллитерации является скороговорка “Питер нарвал немного маринованного перца” (</a:t>
            </a:r>
            <a:r>
              <a:rPr lang="ru-RU" sz="3600" dirty="0" err="1">
                <a:latin typeface="Century Gothic" panose="020B0502020202020204" pitchFamily="34" charset="0"/>
              </a:rPr>
              <a:t>OpenAI</a:t>
            </a:r>
            <a:r>
              <a:rPr lang="ru-RU" sz="3600" dirty="0">
                <a:latin typeface="Century Gothic" panose="020B0502020202020204" pitchFamily="34" charset="0"/>
              </a:rPr>
              <a:t>, 2023).</a:t>
            </a:r>
            <a:endParaRPr lang="en-US" sz="3600" dirty="0" smtClean="0">
              <a:latin typeface="Century Gothic" panose="020B0502020202020204" pitchFamily="34" charset="0"/>
            </a:endParaRPr>
          </a:p>
          <a:p>
            <a:endParaRPr lang="en-US" sz="3600" dirty="0">
              <a:latin typeface="Century Gothic" panose="020B0502020202020204" pitchFamily="34" charset="0"/>
            </a:endParaRPr>
          </a:p>
          <a:p>
            <a:endParaRPr lang="en-US" sz="3600" dirty="0">
              <a:latin typeface="Century Gothic" panose="020B0502020202020204" pitchFamily="34" charset="0"/>
            </a:endParaRPr>
          </a:p>
          <a:p>
            <a:endParaRPr lang="kk-KZ" sz="3600" b="1" dirty="0" smtClean="0">
              <a:latin typeface="Century Gothic" panose="020B0502020202020204" pitchFamily="34" charset="0"/>
            </a:endParaRPr>
          </a:p>
          <a:p>
            <a:r>
              <a:rPr lang="ru-RU" sz="3600" b="1" dirty="0" smtClean="0">
                <a:latin typeface="Century Gothic" panose="020B0502020202020204" pitchFamily="34" charset="0"/>
              </a:rPr>
              <a:t>Пример </a:t>
            </a:r>
            <a:r>
              <a:rPr lang="ru-RU" sz="3600" b="1" dirty="0">
                <a:latin typeface="Century Gothic" panose="020B0502020202020204" pitchFamily="34" charset="0"/>
              </a:rPr>
              <a:t>элемента списка ссылок APA</a:t>
            </a:r>
            <a:r>
              <a:rPr lang="en-US" sz="3600" b="1" dirty="0" smtClean="0">
                <a:latin typeface="Century Gothic" panose="020B0502020202020204" pitchFamily="34" charset="0"/>
              </a:rPr>
              <a:t>: </a:t>
            </a:r>
          </a:p>
          <a:p>
            <a:r>
              <a:rPr lang="en-US" sz="3600" dirty="0" err="1">
                <a:latin typeface="Century Gothic" panose="020B0502020202020204" pitchFamily="34" charset="0"/>
              </a:rPr>
              <a:t>OpenAI</a:t>
            </a:r>
            <a:r>
              <a:rPr lang="en-US" sz="3600" dirty="0">
                <a:latin typeface="Century Gothic" panose="020B0502020202020204" pitchFamily="34" charset="0"/>
              </a:rPr>
              <a:t>. (2023). </a:t>
            </a:r>
            <a:r>
              <a:rPr lang="en-US" sz="3600" i="1" dirty="0" err="1">
                <a:latin typeface="Century Gothic" panose="020B0502020202020204" pitchFamily="34" charset="0"/>
              </a:rPr>
              <a:t>ChatGPT</a:t>
            </a:r>
            <a:r>
              <a:rPr lang="en-US" sz="3600" dirty="0">
                <a:latin typeface="Century Gothic" panose="020B0502020202020204" pitchFamily="34" charset="0"/>
              </a:rPr>
              <a:t> (Mar 14 version) [Large language model]. https://</a:t>
            </a:r>
            <a:r>
              <a:rPr lang="en-US" sz="3600" dirty="0" err="1">
                <a:latin typeface="Century Gothic" panose="020B0502020202020204" pitchFamily="34" charset="0"/>
              </a:rPr>
              <a:t>chat.openai.com</a:t>
            </a:r>
            <a:r>
              <a:rPr lang="en-US" sz="3600" dirty="0">
                <a:latin typeface="Century Gothic" panose="020B0502020202020204" pitchFamily="34" charset="0"/>
              </a:rPr>
              <a:t>/chat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(</a:t>
            </a:r>
            <a:r>
              <a:rPr lang="en-US" dirty="0">
                <a:latin typeface="Century Gothic" panose="020B0502020202020204" pitchFamily="34" charset="0"/>
              </a:rPr>
              <a:t>See </a:t>
            </a:r>
            <a:r>
              <a:rPr lang="en-US" dirty="0">
                <a:latin typeface="Century Gothic" panose="020B0502020202020204" pitchFamily="34" charset="0"/>
                <a:hlinkClick r:id="rId2"/>
              </a:rPr>
              <a:t>APAstyle</a:t>
            </a:r>
            <a:r>
              <a:rPr lang="en-US" dirty="0">
                <a:latin typeface="Century Gothic" panose="020B0502020202020204" pitchFamily="34" charset="0"/>
              </a:rPr>
              <a:t> for updated advice.)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8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28" y="1599163"/>
            <a:ext cx="3496056" cy="34960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43144" y="178801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err="1">
                <a:latin typeface="Century Gothic" panose="020B0502020202020204" pitchFamily="34" charset="0"/>
              </a:rPr>
              <a:t>Цифровизация</a:t>
            </a:r>
            <a:r>
              <a:rPr lang="ru-RU" sz="3600" dirty="0">
                <a:latin typeface="Century Gothic" panose="020B0502020202020204" pitchFamily="34" charset="0"/>
              </a:rPr>
              <a:t> образования и науки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r>
              <a:rPr lang="ru-RU" sz="3600" dirty="0">
                <a:latin typeface="Century Gothic" panose="020B0502020202020204" pitchFamily="34" charset="0"/>
              </a:rPr>
              <a:t>всегда была частью инициатив реформирования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1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746504"/>
            <a:ext cx="9720073" cy="4023360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Всякий раз, когда вы используете искусственный интеллект для выполнения задания, вы должны подтвердить это, заполнив форму заявления с использованием искусственного интеллекта (см. ниже), которую я буду включать в инструкции к каждому заданию. Вы несете ответственность за то, чтобы проконсультироваться со мной, если вы не уверены в том, как заполнить форму заявления. </a:t>
            </a:r>
            <a:endParaRPr lang="ru-RU" dirty="0" smtClean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Если </a:t>
            </a:r>
            <a:r>
              <a:rPr lang="ru-RU" dirty="0">
                <a:latin typeface="Century Gothic" panose="020B0502020202020204" pitchFamily="34" charset="0"/>
              </a:rPr>
              <a:t>использование искусственного интеллекта покажется вам проблематичным или если ваша работа не соответствует ожиданиям от курса, я свяжусь с вами напрямую, чтобы обсудить это, и, возможно, вам придется повторить задание в альтернативной форме. Если академический проступок подтвердится, вы можете получить неудовлетворительную оценку за задание или курс в соответствии с Кодексом поведения студентов </a:t>
            </a:r>
            <a:r>
              <a:rPr lang="ru-RU" dirty="0" smtClean="0">
                <a:latin typeface="Century Gothic" panose="020B0502020202020204" pitchFamily="34" charset="0"/>
              </a:rPr>
              <a:t>ВШО НУ.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Форма декларации об ИИ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3"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Century Gothic" panose="020B0502020202020204" pitchFamily="34" charset="0"/>
              </a:rPr>
              <a:t>Функция инструмента искусственного </a:t>
            </a:r>
            <a:r>
              <a:rPr lang="ru-RU" b="1" dirty="0" smtClean="0">
                <a:latin typeface="Century Gothic" panose="020B0502020202020204" pitchFamily="34" charset="0"/>
              </a:rPr>
              <a:t>интеллекта</a:t>
            </a:r>
          </a:p>
          <a:p>
            <a:pPr marL="0" indent="0">
              <a:buNone/>
            </a:pPr>
            <a:r>
              <a:rPr lang="ru-RU" dirty="0">
                <a:latin typeface="Century Gothic" panose="020B0502020202020204" pitchFamily="34" charset="0"/>
              </a:rPr>
              <a:t>Мозговой штурм идей, тем, </a:t>
            </a:r>
            <a:r>
              <a:rPr lang="ru-RU" dirty="0" smtClean="0">
                <a:latin typeface="Century Gothic" panose="020B0502020202020204" pitchFamily="34" charset="0"/>
              </a:rPr>
              <a:t>планирование</a:t>
            </a:r>
          </a:p>
          <a:p>
            <a:pPr marL="0" indent="0">
              <a:buNone/>
            </a:pPr>
            <a:r>
              <a:rPr lang="ru-RU" dirty="0" smtClean="0">
                <a:latin typeface="Century Gothic" panose="020B0502020202020204" pitchFamily="34" charset="0"/>
              </a:rPr>
              <a:t>Поиск </a:t>
            </a:r>
            <a:r>
              <a:rPr lang="ru-RU" dirty="0">
                <a:latin typeface="Century Gothic" panose="020B0502020202020204" pitchFamily="34" charset="0"/>
              </a:rPr>
              <a:t>и/или отбор </a:t>
            </a:r>
            <a:r>
              <a:rPr lang="ru-RU" dirty="0" smtClean="0">
                <a:latin typeface="Century Gothic" panose="020B0502020202020204" pitchFamily="34" charset="0"/>
              </a:rPr>
              <a:t>источников</a:t>
            </a:r>
          </a:p>
          <a:p>
            <a:pPr marL="0" indent="0">
              <a:buNone/>
            </a:pPr>
            <a:r>
              <a:rPr lang="ru-RU" dirty="0" smtClean="0">
                <a:latin typeface="Century Gothic" panose="020B0502020202020204" pitchFamily="34" charset="0"/>
              </a:rPr>
              <a:t>Перефразирование </a:t>
            </a:r>
            <a:r>
              <a:rPr lang="ru-RU" dirty="0">
                <a:latin typeface="Century Gothic" panose="020B0502020202020204" pitchFamily="34" charset="0"/>
              </a:rPr>
              <a:t>предложений или перестановка абзацев, которые вы написали </a:t>
            </a:r>
            <a:r>
              <a:rPr lang="ru-RU" dirty="0" smtClean="0">
                <a:latin typeface="Century Gothic" panose="020B0502020202020204" pitchFamily="34" charset="0"/>
              </a:rPr>
              <a:t>сами</a:t>
            </a:r>
          </a:p>
          <a:p>
            <a:pPr marL="0" indent="0">
              <a:buNone/>
            </a:pPr>
            <a:r>
              <a:rPr lang="ru-RU" dirty="0" smtClean="0">
                <a:latin typeface="Century Gothic" panose="020B0502020202020204" pitchFamily="34" charset="0"/>
              </a:rPr>
              <a:t>Вычитка </a:t>
            </a:r>
            <a:r>
              <a:rPr lang="ru-RU" dirty="0">
                <a:latin typeface="Century Gothic" panose="020B0502020202020204" pitchFamily="34" charset="0"/>
              </a:rPr>
              <a:t>/ редактирование моего </a:t>
            </a:r>
            <a:r>
              <a:rPr lang="ru-RU" dirty="0" smtClean="0">
                <a:latin typeface="Century Gothic" panose="020B0502020202020204" pitchFamily="34" charset="0"/>
              </a:rPr>
              <a:t>текста</a:t>
            </a:r>
          </a:p>
          <a:p>
            <a:pPr marL="0" indent="0">
              <a:buNone/>
            </a:pPr>
            <a:r>
              <a:rPr lang="ru-RU" dirty="0" smtClean="0">
                <a:latin typeface="Century Gothic" panose="020B0502020202020204" pitchFamily="34" charset="0"/>
              </a:rPr>
              <a:t>Цитаты </a:t>
            </a:r>
            <a:r>
              <a:rPr lang="ru-RU" dirty="0">
                <a:latin typeface="Century Gothic" panose="020B0502020202020204" pitchFamily="34" charset="0"/>
              </a:rPr>
              <a:t>/ </a:t>
            </a:r>
            <a:r>
              <a:rPr lang="ru-RU" dirty="0" smtClean="0">
                <a:latin typeface="Century Gothic" panose="020B0502020202020204" pitchFamily="34" charset="0"/>
              </a:rPr>
              <a:t>реферирование</a:t>
            </a:r>
          </a:p>
          <a:p>
            <a:pPr marL="0" indent="0">
              <a:buNone/>
            </a:pPr>
            <a:r>
              <a:rPr lang="ru-RU" dirty="0" smtClean="0">
                <a:latin typeface="Century Gothic" panose="020B0502020202020204" pitchFamily="34" charset="0"/>
              </a:rPr>
              <a:t>Разработка </a:t>
            </a:r>
            <a:r>
              <a:rPr lang="ru-RU" dirty="0">
                <a:latin typeface="Century Gothic" panose="020B0502020202020204" pitchFamily="34" charset="0"/>
              </a:rPr>
              <a:t>исследования, анализ данных</a:t>
            </a:r>
            <a:endParaRPr lang="en-US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entury Gothic" panose="020B0502020202020204" pitchFamily="34" charset="0"/>
              </a:rPr>
              <a:t>	</a:t>
            </a:r>
            <a:endParaRPr lang="en-US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Century Gothic" panose="020B0502020202020204" pitchFamily="34" charset="0"/>
              </a:rPr>
              <a:t>Использование </a:t>
            </a:r>
            <a:r>
              <a:rPr lang="ru-RU" b="1" dirty="0">
                <a:latin typeface="Century Gothic" panose="020B0502020202020204" pitchFamily="34" charset="0"/>
              </a:rPr>
              <a:t>(укажите "ДА" или "НЕТ</a:t>
            </a:r>
            <a:r>
              <a:rPr lang="ru-RU" b="1" dirty="0" smtClean="0">
                <a:latin typeface="Century Gothic" panose="020B0502020202020204" pitchFamily="34" charset="0"/>
              </a:rPr>
              <a:t>")</a:t>
            </a:r>
          </a:p>
          <a:p>
            <a:pPr marL="0" indent="0">
              <a:buNone/>
            </a:pPr>
            <a:r>
              <a:rPr lang="ru-RU" b="1" dirty="0" smtClean="0">
                <a:latin typeface="Century Gothic" panose="020B0502020202020204" pitchFamily="34" charset="0"/>
              </a:rPr>
              <a:t>Используемые </a:t>
            </a:r>
            <a:r>
              <a:rPr lang="ru-RU" b="1" dirty="0">
                <a:latin typeface="Century Gothic" panose="020B0502020202020204" pitchFamily="34" charset="0"/>
              </a:rPr>
              <a:t>инструменты	</a:t>
            </a:r>
            <a:endParaRPr lang="ru-RU" b="1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Century Gothic" panose="020B0502020202020204" pitchFamily="34" charset="0"/>
              </a:rPr>
              <a:t>Степень </a:t>
            </a:r>
            <a:r>
              <a:rPr lang="ru-RU" b="1" dirty="0">
                <a:latin typeface="Century Gothic" panose="020B0502020202020204" pitchFamily="34" charset="0"/>
              </a:rPr>
              <a:t>использования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Заполняя эту форму, вы заявляете, что предоставили полную и точную информацию об использовании вами инструментов искусственного интеллекта в этом задании, и что вы признаете, что могут возникнуть дисциплинарные последствия, если вы не будете следовать инструкциям преподавателя относительно использования искусственного интеллекта.</a:t>
            </a:r>
            <a:endParaRPr lang="en-US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latin typeface="Century Gothic" panose="020B0502020202020204" pitchFamily="34" charset="0"/>
              </a:rPr>
              <a:t>ВШО </a:t>
            </a:r>
            <a:r>
              <a:rPr lang="ru-RU" sz="3200" b="1" dirty="0">
                <a:latin typeface="Century Gothic" panose="020B0502020202020204" pitchFamily="34" charset="0"/>
              </a:rPr>
              <a:t>Студенческий </a:t>
            </a:r>
            <a:r>
              <a:rPr lang="en-US" sz="3200" b="1" dirty="0" smtClean="0">
                <a:latin typeface="Century Gothic" panose="020B0502020202020204" pitchFamily="34" charset="0"/>
              </a:rPr>
              <a:t>Workshop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8" y="1825624"/>
            <a:ext cx="10984832" cy="486393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Century Gothic" panose="020B0502020202020204" pitchFamily="34" charset="0"/>
              </a:rPr>
              <a:t>13</a:t>
            </a:r>
            <a:r>
              <a:rPr lang="kk-KZ" sz="3200" dirty="0" smtClean="0">
                <a:latin typeface="Century Gothic" panose="020B0502020202020204" pitchFamily="34" charset="0"/>
              </a:rPr>
              <a:t> марта</a:t>
            </a:r>
            <a:r>
              <a:rPr lang="en-US" sz="3200" dirty="0" smtClean="0">
                <a:latin typeface="Century Gothic" panose="020B0502020202020204" pitchFamily="34" charset="0"/>
              </a:rPr>
              <a:t> 2024</a:t>
            </a:r>
          </a:p>
          <a:p>
            <a:pPr marL="0" indent="0">
              <a:buNone/>
            </a:pPr>
            <a:endParaRPr lang="en-US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3200" dirty="0">
                <a:latin typeface="Century Gothic" panose="020B0502020202020204" pitchFamily="34" charset="0"/>
              </a:rPr>
              <a:t>“Обучение с использованием искусственного интеллекта</a:t>
            </a:r>
            <a:r>
              <a:rPr lang="ru-RU" sz="3200" dirty="0" smtClean="0">
                <a:latin typeface="Century Gothic" panose="020B0502020202020204" pitchFamily="34" charset="0"/>
              </a:rPr>
              <a:t>”</a:t>
            </a:r>
          </a:p>
          <a:p>
            <a:pPr marL="0" indent="0">
              <a:buNone/>
            </a:pPr>
            <a:r>
              <a:rPr lang="ru-RU" sz="3200" dirty="0" smtClean="0">
                <a:latin typeface="Century Gothic" panose="020B0502020202020204" pitchFamily="34" charset="0"/>
              </a:rPr>
              <a:t>Все </a:t>
            </a:r>
            <a:r>
              <a:rPr lang="ru-RU" sz="3200" dirty="0" smtClean="0">
                <a:latin typeface="Century Gothic" panose="020B0502020202020204" pitchFamily="34" charset="0"/>
              </a:rPr>
              <a:t>программы</a:t>
            </a:r>
            <a:endParaRPr lang="ru-RU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Century Gothic" panose="020B0502020202020204" pitchFamily="34" charset="0"/>
              </a:rPr>
              <a:t>Участие </a:t>
            </a:r>
            <a:r>
              <a:rPr lang="ru-RU" sz="3200" dirty="0">
                <a:latin typeface="Century Gothic" panose="020B0502020202020204" pitchFamily="34" charset="0"/>
              </a:rPr>
              <a:t>студентов</a:t>
            </a:r>
            <a:r>
              <a:rPr lang="ru-RU" sz="3200" dirty="0" smtClean="0">
                <a:latin typeface="Century Gothic" panose="020B0502020202020204" pitchFamily="34" charset="0"/>
              </a:rPr>
              <a:t>!</a:t>
            </a:r>
            <a:endParaRPr lang="en-US" sz="2400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384" y="1973266"/>
            <a:ext cx="6225347" cy="415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85" y="-242046"/>
            <a:ext cx="7808495" cy="7423773"/>
          </a:xfrm>
        </p:spPr>
      </p:pic>
    </p:spTree>
    <p:extLst>
      <p:ext uri="{BB962C8B-B14F-4D97-AF65-F5344CB8AC3E}">
        <p14:creationId xmlns:p14="http://schemas.microsoft.com/office/powerpoint/2010/main" val="27210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latin typeface="Century Gothic" panose="020B0502020202020204" pitchFamily="34" charset="0"/>
              </a:rPr>
              <a:t>Оставшиеся Вопросы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423160"/>
            <a:ext cx="9720073" cy="402336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Как мы можем продолжать следить за тем, чтобы учащиеся использовали ИИ этично и ответственно</a:t>
            </a:r>
            <a:r>
              <a:rPr lang="ru-RU" sz="2400" dirty="0" smtClean="0">
                <a:latin typeface="Century Gothic" panose="020B0502020202020204" pitchFamily="34" charset="0"/>
              </a:rPr>
              <a:t>?</a:t>
            </a:r>
          </a:p>
          <a:p>
            <a:r>
              <a:rPr lang="ru-RU" sz="2400" dirty="0" smtClean="0">
                <a:latin typeface="Century Gothic" panose="020B0502020202020204" pitchFamily="34" charset="0"/>
              </a:rPr>
              <a:t>Как </a:t>
            </a:r>
            <a:r>
              <a:rPr lang="ru-RU" sz="2400" dirty="0">
                <a:latin typeface="Century Gothic" panose="020B0502020202020204" pitchFamily="34" charset="0"/>
              </a:rPr>
              <a:t>мы можем сделать так, чтобы использование ИИ не приводило к неравенству?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r>
              <a:rPr lang="ru-RU" sz="2400" dirty="0" smtClean="0">
                <a:latin typeface="Century Gothic" panose="020B0502020202020204" pitchFamily="34" charset="0"/>
              </a:rPr>
              <a:t> </a:t>
            </a:r>
            <a:r>
              <a:rPr lang="ru-RU" sz="2400" dirty="0">
                <a:latin typeface="Century Gothic" panose="020B0502020202020204" pitchFamily="34" charset="0"/>
              </a:rPr>
              <a:t>Как мы можем помочь тем преподавателям и студентам, которые неэффективно используют ИИ?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443472" cy="1499616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Ресурсы, созданные </a:t>
            </a:r>
            <a:r>
              <a:rPr lang="ru-RU" sz="3200" b="1" dirty="0" smtClean="0">
                <a:latin typeface="Century Gothic" panose="020B0502020202020204" pitchFamily="34" charset="0"/>
              </a:rPr>
              <a:t>выпускниками ВШО НУ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ru-RU" dirty="0" err="1">
                <a:latin typeface="Century Gothic" panose="020B0502020202020204" pitchFamily="34" charset="0"/>
              </a:rPr>
              <a:t>Нурлан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Имангалиев</a:t>
            </a:r>
            <a:r>
              <a:rPr lang="ru-RU" dirty="0">
                <a:latin typeface="Century Gothic" panose="020B0502020202020204" pitchFamily="34" charset="0"/>
              </a:rPr>
              <a:t> выступил с инициативой и создал портал AI </a:t>
            </a:r>
            <a:r>
              <a:rPr lang="ru-RU" dirty="0" err="1">
                <a:latin typeface="Century Gothic" panose="020B0502020202020204" pitchFamily="34" charset="0"/>
              </a:rPr>
              <a:t>Ustaz</a:t>
            </a:r>
            <a:r>
              <a:rPr lang="ru-RU" dirty="0">
                <a:latin typeface="Century Gothic" panose="020B0502020202020204" pitchFamily="34" charset="0"/>
              </a:rPr>
              <a:t>, посвященный всему ИИ в образовании (онлайн-преподаванию и учебным ресурсам с использованием ИИ; списки онлайн-сайтов и чтений</a:t>
            </a:r>
            <a:r>
              <a:rPr lang="ru-RU" dirty="0" smtClean="0">
                <a:latin typeface="Century Gothic" panose="020B0502020202020204" pitchFamily="34" charset="0"/>
              </a:rPr>
              <a:t>)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Авторы </a:t>
            </a:r>
            <a:r>
              <a:rPr lang="ru-RU" dirty="0">
                <a:latin typeface="Century Gothic" panose="020B0502020202020204" pitchFamily="34" charset="0"/>
              </a:rPr>
              <a:t>- просто </a:t>
            </a:r>
            <a:r>
              <a:rPr lang="ru-RU" dirty="0" smtClean="0">
                <a:latin typeface="Century Gothic" panose="020B0502020202020204" pitchFamily="34" charset="0"/>
              </a:rPr>
              <a:t>учителя </a:t>
            </a:r>
            <a:r>
              <a:rPr lang="uk-UA" dirty="0" smtClean="0">
                <a:latin typeface="Century Gothic" panose="020B0502020202020204" pitchFamily="34" charset="0"/>
                <a:hlinkClick r:id="rId2"/>
              </a:rPr>
              <a:t>https</a:t>
            </a:r>
            <a:r>
              <a:rPr lang="uk-UA" dirty="0">
                <a:latin typeface="Century Gothic" panose="020B0502020202020204" pitchFamily="34" charset="0"/>
                <a:hlinkClick r:id="rId2"/>
              </a:rPr>
              <a:t>://</a:t>
            </a:r>
            <a:r>
              <a:rPr lang="uk-UA" dirty="0" smtClean="0">
                <a:latin typeface="Century Gothic" panose="020B0502020202020204" pitchFamily="34" charset="0"/>
                <a:hlinkClick r:id="rId2"/>
              </a:rPr>
              <a:t>www.notion.so/Ai-6c42a8e363c44e11a77961cf599f6d9f?pvs=21</a:t>
            </a:r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982" y="472440"/>
            <a:ext cx="4209870" cy="604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1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863714"/>
            <a:ext cx="4407408" cy="77724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Century Gothic" panose="020B0502020202020204" pitchFamily="34" charset="0"/>
              </a:rPr>
              <a:t>Холодные зимние дни Астаны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8368" y="2133675"/>
            <a:ext cx="4773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entury Gothic" panose="020B0502020202020204" pitchFamily="34" charset="0"/>
              </a:rPr>
              <a:t>Я приехал в Астану в 2013 году и с тех пор сталкивался с самыми суровыми холодными зимами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algn="just"/>
            <a:endParaRPr lang="ru-RU" sz="2400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2400" dirty="0" smtClean="0">
                <a:latin typeface="Century Gothic" panose="020B0502020202020204" pitchFamily="34" charset="0"/>
              </a:rPr>
              <a:t>В </a:t>
            </a:r>
            <a:r>
              <a:rPr lang="ru-RU" sz="2400" dirty="0">
                <a:latin typeface="Century Gothic" panose="020B0502020202020204" pitchFamily="34" charset="0"/>
              </a:rPr>
              <a:t>самые холодные дни школы не работали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algn="just"/>
            <a:endParaRPr lang="ru-RU" sz="2400" dirty="0">
              <a:latin typeface="Century Gothic" panose="020B0502020202020204" pitchFamily="34" charset="0"/>
            </a:endParaRPr>
          </a:p>
          <a:p>
            <a:pPr algn="just"/>
            <a:r>
              <a:rPr lang="ru-RU" sz="2400" dirty="0" smtClean="0">
                <a:latin typeface="Century Gothic" panose="020B0502020202020204" pitchFamily="34" charset="0"/>
              </a:rPr>
              <a:t>Дети </a:t>
            </a:r>
            <a:r>
              <a:rPr lang="ru-RU" sz="2400" dirty="0">
                <a:latin typeface="Century Gothic" panose="020B0502020202020204" pitchFamily="34" charset="0"/>
              </a:rPr>
              <a:t>не учились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s://sputnik.kz/img/831/90/8319001_144:0:1584:1080_1920x0_80_0_0_fbbade7f39e9878ba6535d53d8dffdf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0"/>
          <a:stretch/>
        </p:blipFill>
        <p:spPr bwMode="auto">
          <a:xfrm>
            <a:off x="6053816" y="0"/>
            <a:ext cx="6153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498" y="207484"/>
            <a:ext cx="4683518" cy="1499616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Затем появился </a:t>
            </a:r>
            <a:r>
              <a:rPr lang="en-US" sz="3200" b="1" dirty="0">
                <a:latin typeface="Century Gothic" panose="020B0502020202020204" pitchFamily="34" charset="0"/>
              </a:rPr>
              <a:t>covid-19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www.thesun.co.uk/wp-content/uploads/2020/03/NINTCHDBPICT000566029885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2" r="9814"/>
          <a:stretch/>
        </p:blipFill>
        <p:spPr bwMode="auto">
          <a:xfrm>
            <a:off x="-37707" y="0"/>
            <a:ext cx="54486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31498" y="237128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COVID-19 повлиял на школьное образование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 smtClean="0">
                <a:latin typeface="Century Gothic" panose="020B0502020202020204" pitchFamily="34" charset="0"/>
              </a:rPr>
              <a:t>Все </a:t>
            </a:r>
            <a:r>
              <a:rPr lang="ru-RU" sz="2400" dirty="0">
                <a:latin typeface="Century Gothic" panose="020B0502020202020204" pitchFamily="34" charset="0"/>
              </a:rPr>
              <a:t>учебные заведения были закрыты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 smtClean="0">
                <a:latin typeface="Century Gothic" panose="020B0502020202020204" pitchFamily="34" charset="0"/>
              </a:rPr>
              <a:t>Это </a:t>
            </a:r>
            <a:r>
              <a:rPr lang="ru-RU" sz="2400" dirty="0">
                <a:latin typeface="Century Gothic" panose="020B0502020202020204" pitchFamily="34" charset="0"/>
              </a:rPr>
              <a:t>вызвало множество проблем с предоставлением образования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 smtClean="0">
                <a:latin typeface="Century Gothic" panose="020B0502020202020204" pitchFamily="34" charset="0"/>
              </a:rPr>
              <a:t>Онлайн-образование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65404"/>
            <a:ext cx="9720072" cy="1499616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Воздействие </a:t>
            </a:r>
            <a:r>
              <a:rPr lang="en-US" sz="3200" b="1" dirty="0">
                <a:latin typeface="Century Gothic" panose="020B0502020202020204" pitchFamily="34" charset="0"/>
              </a:rPr>
              <a:t>covid-19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065020"/>
            <a:ext cx="9720073" cy="4023360"/>
          </a:xfrm>
        </p:spPr>
        <p:txBody>
          <a:bodyPr numCol="2">
            <a:no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Доступ к технологиям и онлайн-ресурсам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r>
              <a:rPr lang="ru-RU" sz="2400" dirty="0" smtClean="0">
                <a:latin typeface="Century Gothic" panose="020B0502020202020204" pitchFamily="34" charset="0"/>
              </a:rPr>
              <a:t>Педагогика </a:t>
            </a:r>
            <a:r>
              <a:rPr lang="ru-RU" sz="2400" dirty="0">
                <a:latin typeface="Century Gothic" panose="020B0502020202020204" pitchFamily="34" charset="0"/>
              </a:rPr>
              <a:t>учителей изменилась и обогатилась (появились новые способы онлайн-обучения, академическая честность и оценка)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r>
              <a:rPr lang="ru-RU" sz="2400" dirty="0" smtClean="0">
                <a:latin typeface="Century Gothic" panose="020B0502020202020204" pitchFamily="34" charset="0"/>
              </a:rPr>
              <a:t>Были </a:t>
            </a:r>
            <a:r>
              <a:rPr lang="ru-RU" sz="2400" dirty="0">
                <a:latin typeface="Century Gothic" panose="020B0502020202020204" pitchFamily="34" charset="0"/>
              </a:rPr>
              <a:t>подготовлены онлайн-платформы и ресурсы (</a:t>
            </a:r>
            <a:r>
              <a:rPr lang="ru-RU" sz="2400" dirty="0" err="1">
                <a:latin typeface="Century Gothic" panose="020B0502020202020204" pitchFamily="34" charset="0"/>
              </a:rPr>
              <a:t>видеоуроки</a:t>
            </a:r>
            <a:r>
              <a:rPr lang="ru-RU" sz="2400" dirty="0">
                <a:latin typeface="Century Gothic" panose="020B0502020202020204" pitchFamily="34" charset="0"/>
              </a:rPr>
              <a:t>, учебно-методические материалы).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66" y="3288791"/>
            <a:ext cx="4333593" cy="28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135599" cy="1499616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Онлайн-ресурсы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https://robotrackkursk.ru/wp-content/uploads/3/1/1/3113c7da42f3c8b5038650a40487434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r="35491"/>
          <a:stretch/>
        </p:blipFill>
        <p:spPr bwMode="auto">
          <a:xfrm>
            <a:off x="6381664" y="-1"/>
            <a:ext cx="5806911" cy="687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5082" y="166497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Система управления обучением (</a:t>
            </a:r>
            <a:r>
              <a:rPr lang="en-US" b="1" dirty="0">
                <a:latin typeface="Century Gothic" panose="020B0502020202020204" pitchFamily="34" charset="0"/>
              </a:rPr>
              <a:t>LMS</a:t>
            </a:r>
            <a:r>
              <a:rPr lang="en-US" b="1" dirty="0" smtClean="0">
                <a:latin typeface="Century Gothic" panose="020B0502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Century Gothic" panose="020B0502020202020204" pitchFamily="34" charset="0"/>
              </a:rPr>
              <a:t>AVN</a:t>
            </a:r>
            <a:endParaRPr lang="en-US" dirty="0" smtClean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err="1" smtClean="0">
                <a:latin typeface="Century Gothic" panose="020B0502020202020204" pitchFamily="34" charset="0"/>
              </a:rPr>
              <a:t>Moodle</a:t>
            </a: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err="1">
                <a:latin typeface="Century Gothic" panose="020B0502020202020204" pitchFamily="34" charset="0"/>
              </a:rPr>
              <a:t>EduPage</a:t>
            </a: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err="1">
                <a:latin typeface="Century Gothic" panose="020B0502020202020204" pitchFamily="34" charset="0"/>
              </a:rPr>
              <a:t>Blackboard</a:t>
            </a: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Century Gothic" panose="020B0502020202020204" pitchFamily="34" charset="0"/>
              </a:rPr>
              <a:t>Whatsapp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Others 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082" y="398072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Life </a:t>
            </a:r>
            <a:r>
              <a:rPr lang="ru-RU" b="1" dirty="0">
                <a:latin typeface="Century Gothic" panose="020B0502020202020204" pitchFamily="34" charset="0"/>
              </a:rPr>
              <a:t>конференции / </a:t>
            </a:r>
            <a:r>
              <a:rPr lang="ru-RU" b="1" dirty="0" smtClean="0">
                <a:latin typeface="Century Gothic" panose="020B0502020202020204" pitchFamily="34" charset="0"/>
              </a:rPr>
              <a:t>уроки</a:t>
            </a:r>
            <a:endParaRPr lang="en-US" b="1" dirty="0" smtClean="0">
              <a:latin typeface="Century Gothic" panose="020B0502020202020204" pitchFamily="34" charset="0"/>
            </a:endParaRPr>
          </a:p>
          <a:p>
            <a:r>
              <a:rPr lang="ru-RU" sz="1600" dirty="0" smtClean="0">
                <a:latin typeface="Century Gothic" panose="020B0502020202020204" pitchFamily="34" charset="0"/>
              </a:rPr>
              <a:t>• </a:t>
            </a:r>
            <a:r>
              <a:rPr lang="ru-RU" sz="1600" dirty="0" err="1">
                <a:latin typeface="Century Gothic" panose="020B0502020202020204" pitchFamily="34" charset="0"/>
              </a:rPr>
              <a:t>Google</a:t>
            </a:r>
            <a:r>
              <a:rPr lang="ru-RU" sz="1600" dirty="0"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latin typeface="Century Gothic" panose="020B0502020202020204" pitchFamily="34" charset="0"/>
              </a:rPr>
              <a:t>Meet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• </a:t>
            </a:r>
            <a:r>
              <a:rPr lang="ru-RU" sz="1600" dirty="0" err="1">
                <a:latin typeface="Century Gothic" panose="020B0502020202020204" pitchFamily="34" charset="0"/>
              </a:rPr>
              <a:t>Zoom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• </a:t>
            </a:r>
            <a:r>
              <a:rPr lang="ru-RU" sz="1600" dirty="0" err="1">
                <a:latin typeface="Century Gothic" panose="020B0502020202020204" pitchFamily="34" charset="0"/>
              </a:rPr>
              <a:t>Webex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• </a:t>
            </a:r>
            <a:r>
              <a:rPr lang="ru-RU" sz="1600" dirty="0" err="1">
                <a:latin typeface="Century Gothic" panose="020B0502020202020204" pitchFamily="34" charset="0"/>
              </a:rPr>
              <a:t>Skype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• </a:t>
            </a:r>
            <a:r>
              <a:rPr lang="ru-RU" sz="1600" dirty="0" err="1">
                <a:latin typeface="Century Gothic" panose="020B0502020202020204" pitchFamily="34" charset="0"/>
              </a:rPr>
              <a:t>WhatsApp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• </a:t>
            </a:r>
            <a:r>
              <a:rPr lang="ru-RU" sz="1600" dirty="0" err="1">
                <a:latin typeface="Century Gothic" panose="020B0502020202020204" pitchFamily="34" charset="0"/>
              </a:rPr>
              <a:t>Adobe</a:t>
            </a:r>
            <a:r>
              <a:rPr lang="ru-RU" sz="1600" dirty="0">
                <a:latin typeface="Century Gothic" panose="020B0502020202020204" pitchFamily="34" charset="0"/>
              </a:rPr>
              <a:t> </a:t>
            </a:r>
            <a:r>
              <a:rPr lang="ru-RU" sz="1600" dirty="0" err="1">
                <a:latin typeface="Century Gothic" panose="020B0502020202020204" pitchFamily="34" charset="0"/>
              </a:rPr>
              <a:t>Connect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• </a:t>
            </a:r>
            <a:r>
              <a:rPr lang="ru-RU" sz="1600" dirty="0" err="1">
                <a:latin typeface="Century Gothic" panose="020B0502020202020204" pitchFamily="34" charset="0"/>
              </a:rPr>
              <a:t>Bandikam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• </a:t>
            </a:r>
            <a:r>
              <a:rPr lang="ru-RU" sz="1600" dirty="0" err="1">
                <a:latin typeface="Century Gothic" panose="020B0502020202020204" pitchFamily="34" charset="0"/>
              </a:rPr>
              <a:t>Freecam</a:t>
            </a:r>
            <a:endParaRPr lang="en-US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• и другие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9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521921"/>
            <a:ext cx="9720072" cy="1499616"/>
          </a:xfrm>
        </p:spPr>
        <p:txBody>
          <a:bodyPr>
            <a:normAutofit/>
          </a:bodyPr>
          <a:lstStyle/>
          <a:p>
            <a:r>
              <a:rPr lang="uk-UA" sz="3200" b="1" dirty="0" err="1" smtClean="0">
                <a:latin typeface="Century Gothic" panose="020B0502020202020204" pitchFamily="34" charset="0"/>
              </a:rPr>
              <a:t>После</a:t>
            </a:r>
            <a:r>
              <a:rPr lang="uk-UA" sz="3200" b="1" dirty="0" smtClean="0">
                <a:latin typeface="Century Gothic" panose="020B0502020202020204" pitchFamily="34" charset="0"/>
              </a:rPr>
              <a:t> </a:t>
            </a:r>
            <a:r>
              <a:rPr lang="uk-UA" sz="3200" b="1" dirty="0" err="1" smtClean="0">
                <a:latin typeface="Century Gothic" panose="020B0502020202020204" pitchFamily="34" charset="0"/>
              </a:rPr>
              <a:t>пандемии</a:t>
            </a:r>
            <a:r>
              <a:rPr lang="mr-IN" sz="3200" b="1" dirty="0" smtClean="0">
                <a:latin typeface="Century Gothic" panose="020B0502020202020204" pitchFamily="34" charset="0"/>
              </a:rPr>
              <a:t>…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7824" y="248916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Знания и навыки преподавателей в области технологий практически забыты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Онлайн-ресурсы </a:t>
            </a:r>
            <a:r>
              <a:rPr lang="ru-RU" dirty="0">
                <a:latin typeface="Century Gothic" panose="020B0502020202020204" pitchFamily="34" charset="0"/>
              </a:rPr>
              <a:t>используются недостаточно широко 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Необходимо </a:t>
            </a:r>
            <a:r>
              <a:rPr lang="ru-RU" dirty="0">
                <a:latin typeface="Century Gothic" panose="020B0502020202020204" pitchFamily="34" charset="0"/>
              </a:rPr>
              <a:t>пересмотреть онлайн-ресурсы и опыт и запланировать их использование при необходимости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64" y="2489168"/>
            <a:ext cx="3937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8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893414"/>
            <a:ext cx="7635240" cy="70408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Century Gothic" panose="020B0502020202020204" pitchFamily="34" charset="0"/>
              </a:rPr>
              <a:t>Затем “появился” искусственный интеллект и чат </a:t>
            </a:r>
            <a:r>
              <a:rPr lang="ru-RU" sz="3200" b="1" dirty="0" err="1">
                <a:latin typeface="Century Gothic" panose="020B0502020202020204" pitchFamily="34" charset="0"/>
              </a:rPr>
              <a:t>gpt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57" y="2423160"/>
            <a:ext cx="2887731" cy="16488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4172" y="5234708"/>
            <a:ext cx="10963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</a:rPr>
              <a:t>Вскоре после пандемии педагоги во всем мире начали беспокоиться о другой “неизвестной” роли искусственного интеллекта в образовании и науке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19" y="2423160"/>
            <a:ext cx="2887731" cy="17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7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>
                <a:latin typeface="Century Gothic" panose="020B0502020202020204" pitchFamily="34" charset="0"/>
              </a:rPr>
              <a:t>ИИ и ВШО НУ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80" y="2176964"/>
            <a:ext cx="2870200" cy="2832100"/>
          </a:xfrm>
        </p:spPr>
      </p:pic>
      <p:sp>
        <p:nvSpPr>
          <p:cNvPr id="3" name="Прямоугольник 2"/>
          <p:cNvSpPr/>
          <p:nvPr/>
        </p:nvSpPr>
        <p:spPr>
          <a:xfrm>
            <a:off x="1173081" y="3152894"/>
            <a:ext cx="3768980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3200" b="1" cap="all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Что мы </a:t>
            </a:r>
            <a:r>
              <a:rPr lang="ru-RU" sz="3200" b="1" cap="all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делаем</a:t>
            </a:r>
            <a:endParaRPr lang="en-US" sz="3200" b="1" cap="all" spc="1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3200" b="1" cap="all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с </a:t>
            </a:r>
            <a:r>
              <a:rPr lang="ru-RU" sz="3200" b="1" cap="all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ИИ</a:t>
            </a:r>
            <a:r>
              <a:rPr lang="en-US" sz="3200" b="1" cap="all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ru-RU" sz="3200" b="1" cap="all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и ВШО НУ</a:t>
            </a:r>
            <a:endParaRPr lang="en-US" sz="3200" b="1" cap="all" spc="1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34793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5223</TotalTime>
  <Words>1436</Words>
  <Application>Microsoft Office PowerPoint</Application>
  <PresentationFormat>Широкоэкранный</PresentationFormat>
  <Paragraphs>139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Century Gothic</vt:lpstr>
      <vt:lpstr>Mangal</vt:lpstr>
      <vt:lpstr>Tw Cen MT</vt:lpstr>
      <vt:lpstr>Tw Cen MT Condensed</vt:lpstr>
      <vt:lpstr>Wingdings 3</vt:lpstr>
      <vt:lpstr>Integral</vt:lpstr>
      <vt:lpstr>Презентация PowerPoint</vt:lpstr>
      <vt:lpstr>Презентация PowerPoint</vt:lpstr>
      <vt:lpstr>Холодные зимние дни Астаны</vt:lpstr>
      <vt:lpstr>Затем появился covid-19</vt:lpstr>
      <vt:lpstr>Воздействие covid-19</vt:lpstr>
      <vt:lpstr>Онлайн-ресурсы</vt:lpstr>
      <vt:lpstr>После пандемии…</vt:lpstr>
      <vt:lpstr>Затем “появился” искусственный интеллект и чат gpt</vt:lpstr>
      <vt:lpstr>ИИ и ВШО НУ</vt:lpstr>
      <vt:lpstr>Должность проректора - Институциональная эффективность</vt:lpstr>
      <vt:lpstr>Политика в области искусственного интеллекта в ВШО НУ</vt:lpstr>
      <vt:lpstr>Заявление о приемлемом использовании искусственного интеллекта ВШО</vt:lpstr>
      <vt:lpstr>Заявление о приемлемом использовании искусственного интеллекта ВШО</vt:lpstr>
      <vt:lpstr>Заявление о приемлемом использовании искусственного интеллекта ВШО</vt:lpstr>
      <vt:lpstr>Использование генеративного ИИ на семинаре ВШО для преподавателей Дата проведения: 17 ноября 2023 г.</vt:lpstr>
      <vt:lpstr>Презентация PowerPoint</vt:lpstr>
      <vt:lpstr>Заявление о программе искусственного интеллекта  </vt:lpstr>
      <vt:lpstr>Заявление о программе искусственного интеллекта</vt:lpstr>
      <vt:lpstr>Презентация PowerPoint</vt:lpstr>
      <vt:lpstr>Презентация PowerPoint</vt:lpstr>
      <vt:lpstr>Форма декларации об ИИ</vt:lpstr>
      <vt:lpstr>ВШО Студенческий Workshop</vt:lpstr>
      <vt:lpstr>Презентация PowerPoint</vt:lpstr>
      <vt:lpstr>Оставшиеся Вопросы</vt:lpstr>
      <vt:lpstr>Ресурсы, созданные выпускниками ВШО НУ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 701 Research Methods in Education</dc:title>
  <dc:creator>Daniel Torrano</dc:creator>
  <cp:lastModifiedBy>RePack by Diakov</cp:lastModifiedBy>
  <cp:revision>257</cp:revision>
  <cp:lastPrinted>2019-09-05T12:16:45Z</cp:lastPrinted>
  <dcterms:created xsi:type="dcterms:W3CDTF">2015-09-13T13:40:48Z</dcterms:created>
  <dcterms:modified xsi:type="dcterms:W3CDTF">2024-08-14T08:21:23Z</dcterms:modified>
</cp:coreProperties>
</file>