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nt" charset="1" panose="00000500000000000000"/>
      <p:regular r:id="rId17"/>
    </p:embeddedFont>
    <p:embeddedFont>
      <p:font typeface="Public Sans Thin" charset="1" panose="00000000000000000000"/>
      <p:regular r:id="rId18"/>
    </p:embeddedFont>
    <p:embeddedFont>
      <p:font typeface="Public Sans Medium" charset="1" panose="00000000000000000000"/>
      <p:regular r:id="rId19"/>
    </p:embeddedFont>
    <p:embeddedFont>
      <p:font typeface="Ubuntu" charset="1" panose="020B0504030602030204"/>
      <p:regular r:id="rId20"/>
    </p:embeddedFont>
    <p:embeddedFont>
      <p:font typeface="Public Sans" charset="1" panose="00000000000000000000"/>
      <p:regular r:id="rId22"/>
    </p:embeddedFont>
    <p:embeddedFont>
      <p:font typeface="Ubuntu Bold" charset="1" panose="020B0804030602030204"/>
      <p:regular r:id="rId24"/>
    </p:embeddedFont>
    <p:embeddedFont>
      <p:font typeface="Mont Bold" charset="1" panose="00000800000000000000"/>
      <p:regular r:id="rId25"/>
    </p:embeddedFont>
    <p:embeddedFont>
      <p:font typeface="Public Sans Bold" charset="1" panose="000000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notesMasters/notesMaster1.xml" Type="http://schemas.openxmlformats.org/officeDocument/2006/relationships/notesMaster"/><Relationship Id="rId15" Target="theme/theme2.xml" Type="http://schemas.openxmlformats.org/officeDocument/2006/relationships/theme"/><Relationship Id="rId16" Target="notesSlides/notesSlide1.xml" Type="http://schemas.openxmlformats.org/officeDocument/2006/relationships/notes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2.xml" Type="http://schemas.openxmlformats.org/officeDocument/2006/relationships/notesSlide"/><Relationship Id="rId22" Target="fonts/font22.fntdata" Type="http://schemas.openxmlformats.org/officeDocument/2006/relationships/font"/><Relationship Id="rId23" Target="notesSlides/notesSlide3.xml" Type="http://schemas.openxmlformats.org/officeDocument/2006/relationships/notes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notesSlides/notesSlide4.xml" Type="http://schemas.openxmlformats.org/officeDocument/2006/relationships/notesSlide"/><Relationship Id="rId27" Target="notesSlides/notesSlide5.xml" Type="http://schemas.openxmlformats.org/officeDocument/2006/relationships/notesSlide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Здравствуйте уважаемые участники сегодняшнего семинара. В первую очередь разрешите поблагодарить всех за то что разделили с нами это субботнее утро. Мое выступление сегодня является последним и постараюсь его быстро закончить чтобы мы могли перейти на кофе-брейк и на наш с вами expert dating.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Давайте я вам вкратце расскажу про содержание своей презентации.</a:t>
            </a:r>
          </a:p>
          <a:p>
            <a:r>
              <a:rPr lang="en-US"/>
              <a:t/>
            </a:r>
          </a:p>
          <a:p>
            <a:r>
              <a:rPr lang="en-US"/>
              <a:t>В первую очередь Я вам расскажу про наш опыт сотрудничества со организациями образования и по сути про новый подход.</a:t>
            </a:r>
          </a:p>
          <a:p>
            <a:r>
              <a:rPr lang="en-US"/>
              <a:t/>
            </a:r>
          </a:p>
          <a:p>
            <a:r>
              <a:rPr lang="en-US"/>
              <a:t>Далее расскажу про историю продукта и про основные этапы развития.</a:t>
            </a:r>
          </a:p>
          <a:p>
            <a:r>
              <a:rPr lang="en-US"/>
              <a:t/>
            </a:r>
          </a:p>
          <a:p>
            <a:r>
              <a:rPr lang="en-US"/>
              <a:t>Также я покажу какие модули уже готовы к использованию и с чего мы начинаем наше партнерство.</a:t>
            </a:r>
          </a:p>
          <a:p>
            <a:r>
              <a:rPr lang="en-US"/>
              <a:t/>
            </a:r>
          </a:p>
          <a:p>
            <a:r>
              <a:rPr lang="en-US"/>
              <a:t>Покажу как работает ключевая интеграция с Kaspi.kz</a:t>
            </a:r>
          </a:p>
          <a:p>
            <a:r>
              <a:rPr lang="en-US"/>
              <a:t/>
            </a:r>
          </a:p>
          <a:p>
            <a:r>
              <a:rPr lang="en-US"/>
              <a:t>Проведу небольшое демо работы нашего ИИ менеджера.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100% Казахстанское цифровое решение!</a:t>
            </a:r>
          </a:p>
          <a:p>
            <a:r>
              <a:rPr lang="en-US"/>
              <a:t/>
            </a:r>
          </a:p>
          <a:p>
            <a:r>
              <a:rPr lang="en-US"/>
              <a:t>Кто такой цифровой партнер? </a:t>
            </a:r>
          </a:p>
          <a:p>
            <a:r>
              <a:rPr lang="en-US"/>
              <a:t>Уникальная комбинация экспертизы в ИТ и в образовательном бизнесе.</a:t>
            </a:r>
          </a:p>
          <a:p>
            <a:r>
              <a:rPr lang="en-US"/>
              <a:t>Мы уже знаем ваши боли.</a:t>
            </a:r>
          </a:p>
          <a:p>
            <a:r>
              <a:rPr lang="en-US"/>
              <a:t/>
            </a:r>
          </a:p>
          <a:p>
            <a:r>
              <a:rPr lang="en-US"/>
              <a:t>Есть решения CRM A или CRM B. Есть CRM но нет договоров, есть договоры но нет Каспи.</a:t>
            </a:r>
          </a:p>
          <a:p>
            <a:r>
              <a:rPr lang="en-US"/>
              <a:t>но:</a:t>
            </a:r>
          </a:p>
          <a:p>
            <a:r>
              <a:rPr lang="en-US"/>
              <a:t>1. Во-первых их разработчики не выйдут с вами на зум звонок и не разработают для вас нужную функцию (или какое либо небольшое удобство). Есть интеграторы, но они не влияют на процесс разработки продукта.</a:t>
            </a:r>
          </a:p>
          <a:p>
            <a:r>
              <a:rPr lang="en-US"/>
              <a:t>2. Во-вторых не локализованы интеграции.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В 2020 году руководство группы компании Akbulak Group приняли стратегическое решение направленное на цифровизацию своих школ.</a:t>
            </a:r>
          </a:p>
          <a:p>
            <a:r>
              <a:rPr lang="en-US"/>
              <a:t>Таким образом началась история зеро.</a:t>
            </a:r>
          </a:p>
          <a:p>
            <a:r>
              <a:rPr lang="en-US"/>
              <a:t/>
            </a:r>
          </a:p>
          <a:p>
            <a:r>
              <a:rPr lang="en-US"/>
              <a:t>Два года мы занимались разработкой основных модулей исходя из реальных требований школ.</a:t>
            </a:r>
          </a:p>
          <a:p>
            <a:r>
              <a:rPr lang="en-US"/>
              <a:t/>
            </a:r>
          </a:p>
          <a:p>
            <a:r>
              <a:rPr lang="en-US"/>
              <a:t>Ровно год назад в январе 2023 года мы начали просто показывать наше решение нашим близким знакомым. </a:t>
            </a:r>
          </a:p>
          <a:p>
            <a:r>
              <a:rPr lang="en-US"/>
              <a:t/>
            </a:r>
          </a:p>
          <a:p>
            <a:r>
              <a:rPr lang="en-US"/>
              <a:t>Нам было просто интересно показать и узнать кто как решает свои проблемы.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Цифровое партнерство начинается не со слов а с дела. </a:t>
            </a:r>
          </a:p>
          <a:p>
            <a:r>
              <a:rPr lang="en-US"/>
              <a:t/>
            </a:r>
          </a:p>
          <a:p>
            <a:r>
              <a:rPr lang="en-US"/>
              <a:t>Мы начинаем внедрять уже рабочую систему, которая доказала себя в других организациях образования. </a:t>
            </a:r>
          </a:p>
          <a:p>
            <a:r>
              <a:rPr lang="en-US"/>
              <a:t/>
            </a:r>
          </a:p>
          <a:p>
            <a:r>
              <a:rPr lang="en-US"/>
              <a:t>Перечисление модулей.</a:t>
            </a:r>
          </a:p>
          <a:p>
            <a:r>
              <a:rPr lang="en-US"/>
              <a:t/>
            </a:r>
          </a:p>
          <a:p>
            <a:r>
              <a:rPr lang="en-US"/>
              <a:t>После успешного внедрения в  процессе использования системы у вас могут появиться определенные запросы. Это нормально, это даже хорошо, потому что бизнес не стоит на месте, процессы эволюционируют и мы готовы в этом пойти на встречу вам. Мы постоянно дорабатываем систему.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1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26.png" Type="http://schemas.openxmlformats.org/officeDocument/2006/relationships/image"/><Relationship Id="rId17" Target="../media/image27.svg" Type="http://schemas.openxmlformats.org/officeDocument/2006/relationships/image"/><Relationship Id="rId18" Target="../media/image10.pn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1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0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2" Target="../media/image29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679510">
            <a:off x="8468037" y="-285067"/>
            <a:ext cx="14494951" cy="5544319"/>
          </a:xfrm>
          <a:custGeom>
            <a:avLst/>
            <a:gdLst/>
            <a:ahLst/>
            <a:cxnLst/>
            <a:rect r="r" b="b" t="t" l="l"/>
            <a:pathLst>
              <a:path h="5544319" w="14494951">
                <a:moveTo>
                  <a:pt x="0" y="0"/>
                </a:moveTo>
                <a:lnTo>
                  <a:pt x="14494951" y="0"/>
                </a:lnTo>
                <a:lnTo>
                  <a:pt x="14494951" y="5544318"/>
                </a:lnTo>
                <a:lnTo>
                  <a:pt x="0" y="5544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60238">
            <a:off x="-3365234" y="6411242"/>
            <a:ext cx="13847960" cy="4881406"/>
          </a:xfrm>
          <a:custGeom>
            <a:avLst/>
            <a:gdLst/>
            <a:ahLst/>
            <a:cxnLst/>
            <a:rect r="r" b="b" t="t" l="l"/>
            <a:pathLst>
              <a:path h="4881406" w="13847960">
                <a:moveTo>
                  <a:pt x="0" y="0"/>
                </a:moveTo>
                <a:lnTo>
                  <a:pt x="13847960" y="0"/>
                </a:lnTo>
                <a:lnTo>
                  <a:pt x="13847960" y="4881406"/>
                </a:lnTo>
                <a:lnTo>
                  <a:pt x="0" y="4881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35014" y="5524151"/>
            <a:ext cx="3417972" cy="102539"/>
          </a:xfrm>
          <a:custGeom>
            <a:avLst/>
            <a:gdLst/>
            <a:ahLst/>
            <a:cxnLst/>
            <a:rect r="r" b="b" t="t" l="l"/>
            <a:pathLst>
              <a:path h="102539" w="3417972">
                <a:moveTo>
                  <a:pt x="0" y="0"/>
                </a:moveTo>
                <a:lnTo>
                  <a:pt x="3417972" y="0"/>
                </a:lnTo>
                <a:lnTo>
                  <a:pt x="3417972" y="102539"/>
                </a:lnTo>
                <a:lnTo>
                  <a:pt x="0" y="102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9844" y="718983"/>
            <a:ext cx="3524176" cy="2120933"/>
          </a:xfrm>
          <a:custGeom>
            <a:avLst/>
            <a:gdLst/>
            <a:ahLst/>
            <a:cxnLst/>
            <a:rect r="r" b="b" t="t" l="l"/>
            <a:pathLst>
              <a:path h="2120933" w="3524176">
                <a:moveTo>
                  <a:pt x="0" y="0"/>
                </a:moveTo>
                <a:lnTo>
                  <a:pt x="3524176" y="0"/>
                </a:lnTo>
                <a:lnTo>
                  <a:pt x="3524176" y="2120933"/>
                </a:lnTo>
                <a:lnTo>
                  <a:pt x="0" y="21209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99844" y="3064162"/>
            <a:ext cx="16359456" cy="2155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ZERO Education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593980" y="8883015"/>
            <a:ext cx="2665320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spc="210">
                <a:solidFill>
                  <a:srgbClr val="FFFFFF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АСТАНА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883015"/>
            <a:ext cx="4404876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210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ДАУРЕН МОМЫНКУЛОВ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93980" y="971550"/>
            <a:ext cx="2665320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spc="210">
                <a:solidFill>
                  <a:srgbClr val="FFFFFF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2024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845765"/>
            <a:ext cx="16230600" cy="1076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ЦИФРЛЫҚ СЕРІКТЕС:</a:t>
            </a:r>
          </a:p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білім беру саласындағы АТ дамытудың жаңа үлгісі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092794">
            <a:off x="4624361" y="2013944"/>
            <a:ext cx="17892569" cy="5099382"/>
          </a:xfrm>
          <a:custGeom>
            <a:avLst/>
            <a:gdLst/>
            <a:ahLst/>
            <a:cxnLst/>
            <a:rect r="r" b="b" t="t" l="l"/>
            <a:pathLst>
              <a:path h="5099382" w="17892569">
                <a:moveTo>
                  <a:pt x="0" y="0"/>
                </a:moveTo>
                <a:lnTo>
                  <a:pt x="17892569" y="0"/>
                </a:lnTo>
                <a:lnTo>
                  <a:pt x="17892569" y="5099382"/>
                </a:lnTo>
                <a:lnTo>
                  <a:pt x="0" y="5099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28700" y="2489835"/>
            <a:ext cx="3417972" cy="102539"/>
          </a:xfrm>
          <a:custGeom>
            <a:avLst/>
            <a:gdLst/>
            <a:ahLst/>
            <a:cxnLst/>
            <a:rect r="r" b="b" t="t" l="l"/>
            <a:pathLst>
              <a:path h="102539" w="3417972">
                <a:moveTo>
                  <a:pt x="3417972" y="0"/>
                </a:moveTo>
                <a:lnTo>
                  <a:pt x="0" y="0"/>
                </a:lnTo>
                <a:lnTo>
                  <a:pt x="0" y="102539"/>
                </a:lnTo>
                <a:lnTo>
                  <a:pt x="3417972" y="102539"/>
                </a:lnTo>
                <a:lnTo>
                  <a:pt x="34179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V="true">
            <a:off x="2686373" y="4892779"/>
            <a:ext cx="5162607" cy="14966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2686373" y="7003584"/>
            <a:ext cx="5162607" cy="14966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2686373" y="5949330"/>
            <a:ext cx="5162607" cy="14966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2686373" y="8060136"/>
            <a:ext cx="5162607" cy="14966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2686373" y="9114389"/>
            <a:ext cx="5162607" cy="14966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712568" y="4763834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6"/>
                </a:lnTo>
                <a:lnTo>
                  <a:pt x="0" y="272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12568" y="6874639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6"/>
                </a:lnTo>
                <a:lnTo>
                  <a:pt x="0" y="272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712568" y="5820386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6"/>
                </a:lnTo>
                <a:lnTo>
                  <a:pt x="0" y="272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712568" y="7931191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6"/>
                </a:lnTo>
                <a:lnTo>
                  <a:pt x="0" y="272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712568" y="8985444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6"/>
                </a:lnTo>
                <a:lnTo>
                  <a:pt x="0" y="272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2968" y="0"/>
            <a:ext cx="16942063" cy="10206435"/>
          </a:xfrm>
          <a:custGeom>
            <a:avLst/>
            <a:gdLst/>
            <a:ahLst/>
            <a:cxnLst/>
            <a:rect r="r" b="b" t="t" l="l"/>
            <a:pathLst>
              <a:path h="10206435" w="16942063">
                <a:moveTo>
                  <a:pt x="0" y="0"/>
                </a:moveTo>
                <a:lnTo>
                  <a:pt x="16942064" y="0"/>
                </a:lnTo>
                <a:lnTo>
                  <a:pt x="16942064" y="10206435"/>
                </a:lnTo>
                <a:lnTo>
                  <a:pt x="0" y="102064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52082" y="495300"/>
            <a:ext cx="8596167" cy="199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1F1F37"/>
                </a:solidFill>
                <a:latin typeface="Mont"/>
                <a:ea typeface="Mont"/>
                <a:cs typeface="Mont"/>
                <a:sym typeface="Mont"/>
              </a:rPr>
              <a:t>Мазмұны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86357" y="4306286"/>
            <a:ext cx="4922332" cy="457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3"/>
              </a:lnSpc>
            </a:pPr>
            <a:r>
              <a:rPr lang="en-US" sz="2695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ЦИФРЛЫҚ СЕРІКТЕС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86357" y="6417092"/>
            <a:ext cx="4922332" cy="457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3"/>
              </a:lnSpc>
            </a:pPr>
            <a:r>
              <a:rPr lang="en-US" sz="2695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ДАЙЫН МОДУЛЬДЕР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686357" y="5362838"/>
            <a:ext cx="4922332" cy="457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3"/>
              </a:lnSpc>
            </a:pPr>
            <a:r>
              <a:rPr lang="en-US" sz="2695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ДАМУ КЕЗЕҢДЕРІ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86357" y="7473643"/>
            <a:ext cx="4922332" cy="457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3"/>
              </a:lnSpc>
            </a:pPr>
            <a:r>
              <a:rPr lang="en-US" sz="2695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KASPI.KZ ИНТЕГРАЦИЯ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86357" y="8527897"/>
            <a:ext cx="4922332" cy="457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3"/>
              </a:lnSpc>
            </a:pPr>
            <a:r>
              <a:rPr lang="en-US" sz="2695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ДЕМО ИИ ПРОДАЖИ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1F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844471">
            <a:off x="-4455561" y="4787447"/>
            <a:ext cx="16046582" cy="4874149"/>
          </a:xfrm>
          <a:custGeom>
            <a:avLst/>
            <a:gdLst/>
            <a:ahLst/>
            <a:cxnLst/>
            <a:rect r="r" b="b" t="t" l="l"/>
            <a:pathLst>
              <a:path h="4874149" w="16046582">
                <a:moveTo>
                  <a:pt x="0" y="0"/>
                </a:moveTo>
                <a:lnTo>
                  <a:pt x="16046582" y="0"/>
                </a:lnTo>
                <a:lnTo>
                  <a:pt x="16046582" y="4874150"/>
                </a:lnTo>
                <a:lnTo>
                  <a:pt x="0" y="4874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42256" y="4261976"/>
            <a:ext cx="4817156" cy="3823927"/>
            <a:chOff x="0" y="0"/>
            <a:chExt cx="1268716" cy="10071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68716" cy="1007125"/>
            </a:xfrm>
            <a:custGeom>
              <a:avLst/>
              <a:gdLst/>
              <a:ahLst/>
              <a:cxnLst/>
              <a:rect r="r" b="b" t="t" l="l"/>
              <a:pathLst>
                <a:path h="1007125" w="1268716">
                  <a:moveTo>
                    <a:pt x="81965" y="0"/>
                  </a:moveTo>
                  <a:lnTo>
                    <a:pt x="1186751" y="0"/>
                  </a:lnTo>
                  <a:cubicBezTo>
                    <a:pt x="1232019" y="0"/>
                    <a:pt x="1268716" y="36697"/>
                    <a:pt x="1268716" y="81965"/>
                  </a:cubicBezTo>
                  <a:lnTo>
                    <a:pt x="1268716" y="925160"/>
                  </a:lnTo>
                  <a:cubicBezTo>
                    <a:pt x="1268716" y="970428"/>
                    <a:pt x="1232019" y="1007125"/>
                    <a:pt x="1186751" y="1007125"/>
                  </a:cubicBezTo>
                  <a:lnTo>
                    <a:pt x="81965" y="1007125"/>
                  </a:lnTo>
                  <a:cubicBezTo>
                    <a:pt x="36697" y="1007125"/>
                    <a:pt x="0" y="970428"/>
                    <a:pt x="0" y="925160"/>
                  </a:cubicBezTo>
                  <a:lnTo>
                    <a:pt x="0" y="81965"/>
                  </a:lnTo>
                  <a:cubicBezTo>
                    <a:pt x="0" y="36697"/>
                    <a:pt x="36697" y="0"/>
                    <a:pt x="8196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268716" cy="106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F6F3F1"/>
                  </a:solidFill>
                  <a:latin typeface="Ubuntu"/>
                  <a:ea typeface="Ubuntu"/>
                  <a:cs typeface="Ubuntu"/>
                  <a:sym typeface="Ubuntu"/>
                </a:rPr>
                <a:t>АҚПАРАТТЫҚ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F6F3F1"/>
                  </a:solidFill>
                  <a:latin typeface="Ubuntu"/>
                  <a:ea typeface="Ubuntu"/>
                  <a:cs typeface="Ubuntu"/>
                  <a:sym typeface="Ubuntu"/>
                </a:rPr>
                <a:t>ТЕХНОЛОГИЯЛАР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F6F3F1"/>
                  </a:solidFill>
                  <a:latin typeface="Ubuntu"/>
                  <a:ea typeface="Ubuntu"/>
                  <a:cs typeface="Ubuntu"/>
                  <a:sym typeface="Ubuntu"/>
                </a:rPr>
                <a:t>+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F6F3F1"/>
                  </a:solidFill>
                  <a:latin typeface="Ubuntu"/>
                  <a:ea typeface="Ubuntu"/>
                  <a:cs typeface="Ubuntu"/>
                  <a:sym typeface="Ubuntu"/>
                </a:rPr>
                <a:t>БІЛІМ БЕРУ САЛАСЫ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30937" y="4261976"/>
            <a:ext cx="4817156" cy="3823927"/>
            <a:chOff x="0" y="0"/>
            <a:chExt cx="1268716" cy="10071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68716" cy="1007125"/>
            </a:xfrm>
            <a:custGeom>
              <a:avLst/>
              <a:gdLst/>
              <a:ahLst/>
              <a:cxnLst/>
              <a:rect r="r" b="b" t="t" l="l"/>
              <a:pathLst>
                <a:path h="1007125" w="1268716">
                  <a:moveTo>
                    <a:pt x="81965" y="0"/>
                  </a:moveTo>
                  <a:lnTo>
                    <a:pt x="1186751" y="0"/>
                  </a:lnTo>
                  <a:cubicBezTo>
                    <a:pt x="1232019" y="0"/>
                    <a:pt x="1268716" y="36697"/>
                    <a:pt x="1268716" y="81965"/>
                  </a:cubicBezTo>
                  <a:lnTo>
                    <a:pt x="1268716" y="925160"/>
                  </a:lnTo>
                  <a:cubicBezTo>
                    <a:pt x="1268716" y="970428"/>
                    <a:pt x="1232019" y="1007125"/>
                    <a:pt x="1186751" y="1007125"/>
                  </a:cubicBezTo>
                  <a:lnTo>
                    <a:pt x="81965" y="1007125"/>
                  </a:lnTo>
                  <a:cubicBezTo>
                    <a:pt x="36697" y="1007125"/>
                    <a:pt x="0" y="970428"/>
                    <a:pt x="0" y="925160"/>
                  </a:cubicBezTo>
                  <a:lnTo>
                    <a:pt x="0" y="81965"/>
                  </a:lnTo>
                  <a:cubicBezTo>
                    <a:pt x="0" y="36697"/>
                    <a:pt x="36697" y="0"/>
                    <a:pt x="8196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268716" cy="106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F6F3F1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 ИНХАУС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F6F3F1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АУТСОРС</a:t>
              </a: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F6F3F1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ЦИФРЛЫҚ СЕРІКТЕС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5959412" y="6173940"/>
            <a:ext cx="771525" cy="0"/>
          </a:xfrm>
          <a:prstGeom prst="line">
            <a:avLst/>
          </a:prstGeom>
          <a:ln cap="rnd" w="38100">
            <a:solidFill>
              <a:srgbClr val="ACB8C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0" id="10"/>
          <p:cNvGrpSpPr/>
          <p:nvPr/>
        </p:nvGrpSpPr>
        <p:grpSpPr>
          <a:xfrm rot="0">
            <a:off x="12310092" y="4261976"/>
            <a:ext cx="4817156" cy="3823927"/>
            <a:chOff x="0" y="0"/>
            <a:chExt cx="1268716" cy="100712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8716" cy="1007125"/>
            </a:xfrm>
            <a:custGeom>
              <a:avLst/>
              <a:gdLst/>
              <a:ahLst/>
              <a:cxnLst/>
              <a:rect r="r" b="b" t="t" l="l"/>
              <a:pathLst>
                <a:path h="1007125" w="1268716">
                  <a:moveTo>
                    <a:pt x="81965" y="0"/>
                  </a:moveTo>
                  <a:lnTo>
                    <a:pt x="1186751" y="0"/>
                  </a:lnTo>
                  <a:cubicBezTo>
                    <a:pt x="1232019" y="0"/>
                    <a:pt x="1268716" y="36697"/>
                    <a:pt x="1268716" y="81965"/>
                  </a:cubicBezTo>
                  <a:lnTo>
                    <a:pt x="1268716" y="925160"/>
                  </a:lnTo>
                  <a:cubicBezTo>
                    <a:pt x="1268716" y="970428"/>
                    <a:pt x="1232019" y="1007125"/>
                    <a:pt x="1186751" y="1007125"/>
                  </a:cubicBezTo>
                  <a:lnTo>
                    <a:pt x="81965" y="1007125"/>
                  </a:lnTo>
                  <a:cubicBezTo>
                    <a:pt x="36697" y="1007125"/>
                    <a:pt x="0" y="970428"/>
                    <a:pt x="0" y="925160"/>
                  </a:cubicBezTo>
                  <a:lnTo>
                    <a:pt x="0" y="81965"/>
                  </a:lnTo>
                  <a:cubicBezTo>
                    <a:pt x="0" y="36697"/>
                    <a:pt x="36697" y="0"/>
                    <a:pt x="8196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268716" cy="106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F6F3F1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БІЛІМ БЕРУ МЕКЕМЕЛЕРІМЕН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40">
                  <a:solidFill>
                    <a:srgbClr val="F6F3F1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ТИІМДІ ЖӘНЕ ТЕРЕҢ ЫНТЫМАҚТАСТЫҚ</a:t>
              </a:r>
            </a:p>
          </p:txBody>
        </p:sp>
      </p:grpSp>
      <p:sp>
        <p:nvSpPr>
          <p:cNvPr name="AutoShape 13" id="13"/>
          <p:cNvSpPr/>
          <p:nvPr/>
        </p:nvSpPr>
        <p:spPr>
          <a:xfrm>
            <a:off x="11548092" y="6173940"/>
            <a:ext cx="762000" cy="0"/>
          </a:xfrm>
          <a:prstGeom prst="line">
            <a:avLst/>
          </a:prstGeom>
          <a:ln cap="rnd" w="38100">
            <a:solidFill>
              <a:srgbClr val="ACB8C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5413980" y="-801619"/>
            <a:ext cx="3989115" cy="3263822"/>
          </a:xfrm>
          <a:custGeom>
            <a:avLst/>
            <a:gdLst/>
            <a:ahLst/>
            <a:cxnLst/>
            <a:rect r="r" b="b" t="t" l="l"/>
            <a:pathLst>
              <a:path h="3263822" w="3989115">
                <a:moveTo>
                  <a:pt x="0" y="0"/>
                </a:moveTo>
                <a:lnTo>
                  <a:pt x="3989115" y="0"/>
                </a:lnTo>
                <a:lnTo>
                  <a:pt x="3989115" y="3263822"/>
                </a:lnTo>
                <a:lnTo>
                  <a:pt x="0" y="3263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 flipH="true">
            <a:off x="9139515" y="5850581"/>
            <a:ext cx="18784" cy="1040058"/>
          </a:xfrm>
          <a:prstGeom prst="line">
            <a:avLst/>
          </a:prstGeom>
          <a:ln cap="flat" w="38100">
            <a:solidFill>
              <a:srgbClr val="ACB8C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5836331" y="692038"/>
            <a:ext cx="6596843" cy="1755231"/>
          </a:xfrm>
          <a:custGeom>
            <a:avLst/>
            <a:gdLst/>
            <a:ahLst/>
            <a:cxnLst/>
            <a:rect r="r" b="b" t="t" l="l"/>
            <a:pathLst>
              <a:path h="1755231" w="6596843">
                <a:moveTo>
                  <a:pt x="0" y="0"/>
                </a:moveTo>
                <a:lnTo>
                  <a:pt x="6596843" y="0"/>
                </a:lnTo>
                <a:lnTo>
                  <a:pt x="6596843" y="1755231"/>
                </a:lnTo>
                <a:lnTo>
                  <a:pt x="0" y="17552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10544" y="509187"/>
            <a:ext cx="3524176" cy="2120933"/>
          </a:xfrm>
          <a:custGeom>
            <a:avLst/>
            <a:gdLst/>
            <a:ahLst/>
            <a:cxnLst/>
            <a:rect r="r" b="b" t="t" l="l"/>
            <a:pathLst>
              <a:path h="2120933" w="3524176">
                <a:moveTo>
                  <a:pt x="0" y="0"/>
                </a:moveTo>
                <a:lnTo>
                  <a:pt x="3524176" y="0"/>
                </a:lnTo>
                <a:lnTo>
                  <a:pt x="3524176" y="2120933"/>
                </a:lnTo>
                <a:lnTo>
                  <a:pt x="0" y="21209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577173" y="902904"/>
            <a:ext cx="3426994" cy="1162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ҚАЗАҚСТАНДАЖАСАЛҒАН</a:t>
            </a:r>
          </a:p>
        </p:txBody>
      </p:sp>
    </p:spTree>
  </p:cSld>
  <p:clrMapOvr>
    <a:masterClrMapping/>
  </p:clrMapOvr>
  <p:transition spd="fast">
    <p:cover dir="u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1F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7349" y="-1242119"/>
            <a:ext cx="19873539" cy="6036588"/>
          </a:xfrm>
          <a:custGeom>
            <a:avLst/>
            <a:gdLst/>
            <a:ahLst/>
            <a:cxnLst/>
            <a:rect r="r" b="b" t="t" l="l"/>
            <a:pathLst>
              <a:path h="6036588" w="19873539">
                <a:moveTo>
                  <a:pt x="0" y="0"/>
                </a:moveTo>
                <a:lnTo>
                  <a:pt x="19873539" y="0"/>
                </a:lnTo>
                <a:lnTo>
                  <a:pt x="19873539" y="6036588"/>
                </a:lnTo>
                <a:lnTo>
                  <a:pt x="0" y="6036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315740" y="5668790"/>
            <a:ext cx="14291186" cy="7483"/>
          </a:xfrm>
          <a:prstGeom prst="line">
            <a:avLst/>
          </a:prstGeom>
          <a:ln cap="flat" w="9525">
            <a:solidFill>
              <a:srgbClr val="F6F3F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5544608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5"/>
                </a:lnTo>
                <a:lnTo>
                  <a:pt x="0" y="272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17538"/>
            <a:ext cx="1251424" cy="481383"/>
            <a:chOff x="0" y="0"/>
            <a:chExt cx="752552" cy="28948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52552" cy="289483"/>
            </a:xfrm>
            <a:custGeom>
              <a:avLst/>
              <a:gdLst/>
              <a:ahLst/>
              <a:cxnLst/>
              <a:rect r="r" b="b" t="t" l="l"/>
              <a:pathLst>
                <a:path h="289483" w="752552">
                  <a:moveTo>
                    <a:pt x="61865" y="0"/>
                  </a:moveTo>
                  <a:lnTo>
                    <a:pt x="690687" y="0"/>
                  </a:lnTo>
                  <a:cubicBezTo>
                    <a:pt x="707095" y="0"/>
                    <a:pt x="722830" y="6518"/>
                    <a:pt x="734432" y="18120"/>
                  </a:cubicBezTo>
                  <a:cubicBezTo>
                    <a:pt x="746034" y="29722"/>
                    <a:pt x="752552" y="45457"/>
                    <a:pt x="752552" y="61865"/>
                  </a:cubicBezTo>
                  <a:lnTo>
                    <a:pt x="752552" y="227618"/>
                  </a:lnTo>
                  <a:cubicBezTo>
                    <a:pt x="752552" y="244025"/>
                    <a:pt x="746034" y="259761"/>
                    <a:pt x="734432" y="271363"/>
                  </a:cubicBezTo>
                  <a:cubicBezTo>
                    <a:pt x="722830" y="282965"/>
                    <a:pt x="707095" y="289483"/>
                    <a:pt x="690687" y="289483"/>
                  </a:cubicBezTo>
                  <a:lnTo>
                    <a:pt x="61865" y="289483"/>
                  </a:lnTo>
                  <a:cubicBezTo>
                    <a:pt x="27698" y="289483"/>
                    <a:pt x="0" y="261785"/>
                    <a:pt x="0" y="227618"/>
                  </a:cubicBezTo>
                  <a:lnTo>
                    <a:pt x="0" y="61865"/>
                  </a:lnTo>
                  <a:cubicBezTo>
                    <a:pt x="0" y="27698"/>
                    <a:pt x="27698" y="0"/>
                    <a:pt x="61865" y="0"/>
                  </a:cubicBezTo>
                  <a:close/>
                </a:path>
              </a:pathLst>
            </a:custGeom>
            <a:solidFill>
              <a:srgbClr val="E61FC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752552" cy="346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344325" y="5544608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5"/>
                </a:lnTo>
                <a:lnTo>
                  <a:pt x="0" y="272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349052" y="6417538"/>
            <a:ext cx="1251424" cy="481383"/>
            <a:chOff x="0" y="0"/>
            <a:chExt cx="752552" cy="2894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52552" cy="289483"/>
            </a:xfrm>
            <a:custGeom>
              <a:avLst/>
              <a:gdLst/>
              <a:ahLst/>
              <a:cxnLst/>
              <a:rect r="r" b="b" t="t" l="l"/>
              <a:pathLst>
                <a:path h="289483" w="752552">
                  <a:moveTo>
                    <a:pt x="61865" y="0"/>
                  </a:moveTo>
                  <a:lnTo>
                    <a:pt x="690687" y="0"/>
                  </a:lnTo>
                  <a:cubicBezTo>
                    <a:pt x="707095" y="0"/>
                    <a:pt x="722830" y="6518"/>
                    <a:pt x="734432" y="18120"/>
                  </a:cubicBezTo>
                  <a:cubicBezTo>
                    <a:pt x="746034" y="29722"/>
                    <a:pt x="752552" y="45457"/>
                    <a:pt x="752552" y="61865"/>
                  </a:cubicBezTo>
                  <a:lnTo>
                    <a:pt x="752552" y="227618"/>
                  </a:lnTo>
                  <a:cubicBezTo>
                    <a:pt x="752552" y="244025"/>
                    <a:pt x="746034" y="259761"/>
                    <a:pt x="734432" y="271363"/>
                  </a:cubicBezTo>
                  <a:cubicBezTo>
                    <a:pt x="722830" y="282965"/>
                    <a:pt x="707095" y="289483"/>
                    <a:pt x="690687" y="289483"/>
                  </a:cubicBezTo>
                  <a:lnTo>
                    <a:pt x="61865" y="289483"/>
                  </a:lnTo>
                  <a:cubicBezTo>
                    <a:pt x="27698" y="289483"/>
                    <a:pt x="0" y="261785"/>
                    <a:pt x="0" y="227618"/>
                  </a:cubicBezTo>
                  <a:lnTo>
                    <a:pt x="0" y="61865"/>
                  </a:lnTo>
                  <a:cubicBezTo>
                    <a:pt x="0" y="27698"/>
                    <a:pt x="27698" y="0"/>
                    <a:pt x="61865" y="0"/>
                  </a:cubicBezTo>
                  <a:close/>
                </a:path>
              </a:pathLst>
            </a:custGeom>
            <a:solidFill>
              <a:srgbClr val="E61FC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752552" cy="346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7659950" y="5544608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5"/>
                </a:lnTo>
                <a:lnTo>
                  <a:pt x="0" y="272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664677" y="6417538"/>
            <a:ext cx="1251424" cy="481383"/>
            <a:chOff x="0" y="0"/>
            <a:chExt cx="752552" cy="28948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52552" cy="289483"/>
            </a:xfrm>
            <a:custGeom>
              <a:avLst/>
              <a:gdLst/>
              <a:ahLst/>
              <a:cxnLst/>
              <a:rect r="r" b="b" t="t" l="l"/>
              <a:pathLst>
                <a:path h="289483" w="752552">
                  <a:moveTo>
                    <a:pt x="61865" y="0"/>
                  </a:moveTo>
                  <a:lnTo>
                    <a:pt x="690687" y="0"/>
                  </a:lnTo>
                  <a:cubicBezTo>
                    <a:pt x="707095" y="0"/>
                    <a:pt x="722830" y="6518"/>
                    <a:pt x="734432" y="18120"/>
                  </a:cubicBezTo>
                  <a:cubicBezTo>
                    <a:pt x="746034" y="29722"/>
                    <a:pt x="752552" y="45457"/>
                    <a:pt x="752552" y="61865"/>
                  </a:cubicBezTo>
                  <a:lnTo>
                    <a:pt x="752552" y="227618"/>
                  </a:lnTo>
                  <a:cubicBezTo>
                    <a:pt x="752552" y="244025"/>
                    <a:pt x="746034" y="259761"/>
                    <a:pt x="734432" y="271363"/>
                  </a:cubicBezTo>
                  <a:cubicBezTo>
                    <a:pt x="722830" y="282965"/>
                    <a:pt x="707095" y="289483"/>
                    <a:pt x="690687" y="289483"/>
                  </a:cubicBezTo>
                  <a:lnTo>
                    <a:pt x="61865" y="289483"/>
                  </a:lnTo>
                  <a:cubicBezTo>
                    <a:pt x="27698" y="289483"/>
                    <a:pt x="0" y="261785"/>
                    <a:pt x="0" y="227618"/>
                  </a:cubicBezTo>
                  <a:lnTo>
                    <a:pt x="0" y="61865"/>
                  </a:lnTo>
                  <a:cubicBezTo>
                    <a:pt x="0" y="27698"/>
                    <a:pt x="27698" y="0"/>
                    <a:pt x="61865" y="0"/>
                  </a:cubicBezTo>
                  <a:close/>
                </a:path>
              </a:pathLst>
            </a:custGeom>
            <a:solidFill>
              <a:srgbClr val="E61FC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752552" cy="346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0975575" y="5544608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5" y="0"/>
                </a:lnTo>
                <a:lnTo>
                  <a:pt x="272855" y="272855"/>
                </a:lnTo>
                <a:lnTo>
                  <a:pt x="0" y="272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983026" y="6445291"/>
            <a:ext cx="1251424" cy="481383"/>
            <a:chOff x="0" y="0"/>
            <a:chExt cx="752552" cy="28948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52552" cy="289483"/>
            </a:xfrm>
            <a:custGeom>
              <a:avLst/>
              <a:gdLst/>
              <a:ahLst/>
              <a:cxnLst/>
              <a:rect r="r" b="b" t="t" l="l"/>
              <a:pathLst>
                <a:path h="289483" w="752552">
                  <a:moveTo>
                    <a:pt x="61865" y="0"/>
                  </a:moveTo>
                  <a:lnTo>
                    <a:pt x="690687" y="0"/>
                  </a:lnTo>
                  <a:cubicBezTo>
                    <a:pt x="707095" y="0"/>
                    <a:pt x="722830" y="6518"/>
                    <a:pt x="734432" y="18120"/>
                  </a:cubicBezTo>
                  <a:cubicBezTo>
                    <a:pt x="746034" y="29722"/>
                    <a:pt x="752552" y="45457"/>
                    <a:pt x="752552" y="61865"/>
                  </a:cubicBezTo>
                  <a:lnTo>
                    <a:pt x="752552" y="227618"/>
                  </a:lnTo>
                  <a:cubicBezTo>
                    <a:pt x="752552" y="244025"/>
                    <a:pt x="746034" y="259761"/>
                    <a:pt x="734432" y="271363"/>
                  </a:cubicBezTo>
                  <a:cubicBezTo>
                    <a:pt x="722830" y="282965"/>
                    <a:pt x="707095" y="289483"/>
                    <a:pt x="690687" y="289483"/>
                  </a:cubicBezTo>
                  <a:lnTo>
                    <a:pt x="61865" y="289483"/>
                  </a:lnTo>
                  <a:cubicBezTo>
                    <a:pt x="27698" y="289483"/>
                    <a:pt x="0" y="261785"/>
                    <a:pt x="0" y="227618"/>
                  </a:cubicBezTo>
                  <a:lnTo>
                    <a:pt x="0" y="61865"/>
                  </a:lnTo>
                  <a:cubicBezTo>
                    <a:pt x="0" y="27698"/>
                    <a:pt x="27698" y="0"/>
                    <a:pt x="61865" y="0"/>
                  </a:cubicBezTo>
                  <a:close/>
                </a:path>
              </a:pathLst>
            </a:custGeom>
            <a:solidFill>
              <a:srgbClr val="3FB6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752552" cy="346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4606926" y="5544608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5"/>
                </a:lnTo>
                <a:lnTo>
                  <a:pt x="0" y="272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4600125" y="6417538"/>
            <a:ext cx="1251424" cy="481383"/>
            <a:chOff x="0" y="0"/>
            <a:chExt cx="752552" cy="28948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52552" cy="289483"/>
            </a:xfrm>
            <a:custGeom>
              <a:avLst/>
              <a:gdLst/>
              <a:ahLst/>
              <a:cxnLst/>
              <a:rect r="r" b="b" t="t" l="l"/>
              <a:pathLst>
                <a:path h="289483" w="752552">
                  <a:moveTo>
                    <a:pt x="61865" y="0"/>
                  </a:moveTo>
                  <a:lnTo>
                    <a:pt x="690687" y="0"/>
                  </a:lnTo>
                  <a:cubicBezTo>
                    <a:pt x="707095" y="0"/>
                    <a:pt x="722830" y="6518"/>
                    <a:pt x="734432" y="18120"/>
                  </a:cubicBezTo>
                  <a:cubicBezTo>
                    <a:pt x="746034" y="29722"/>
                    <a:pt x="752552" y="45457"/>
                    <a:pt x="752552" y="61865"/>
                  </a:cubicBezTo>
                  <a:lnTo>
                    <a:pt x="752552" y="227618"/>
                  </a:lnTo>
                  <a:cubicBezTo>
                    <a:pt x="752552" y="244025"/>
                    <a:pt x="746034" y="259761"/>
                    <a:pt x="734432" y="271363"/>
                  </a:cubicBezTo>
                  <a:cubicBezTo>
                    <a:pt x="722830" y="282965"/>
                    <a:pt x="707095" y="289483"/>
                    <a:pt x="690687" y="289483"/>
                  </a:cubicBezTo>
                  <a:lnTo>
                    <a:pt x="61865" y="289483"/>
                  </a:lnTo>
                  <a:cubicBezTo>
                    <a:pt x="27698" y="289483"/>
                    <a:pt x="0" y="261785"/>
                    <a:pt x="0" y="227618"/>
                  </a:cubicBezTo>
                  <a:lnTo>
                    <a:pt x="0" y="61865"/>
                  </a:lnTo>
                  <a:cubicBezTo>
                    <a:pt x="0" y="27698"/>
                    <a:pt x="27698" y="0"/>
                    <a:pt x="6186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752552" cy="346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69875" y="0"/>
            <a:ext cx="3184583" cy="3184583"/>
          </a:xfrm>
          <a:custGeom>
            <a:avLst/>
            <a:gdLst/>
            <a:ahLst/>
            <a:cxnLst/>
            <a:rect r="r" b="b" t="t" l="l"/>
            <a:pathLst>
              <a:path h="3184583" w="3184583">
                <a:moveTo>
                  <a:pt x="0" y="0"/>
                </a:moveTo>
                <a:lnTo>
                  <a:pt x="3184583" y="0"/>
                </a:lnTo>
                <a:lnTo>
                  <a:pt x="3184583" y="3184583"/>
                </a:lnTo>
                <a:lnTo>
                  <a:pt x="0" y="3184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329962" y="2869398"/>
            <a:ext cx="11628077" cy="199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6F3F1"/>
                </a:solidFill>
                <a:latin typeface="Mont"/>
                <a:ea typeface="Mont"/>
                <a:cs typeface="Mont"/>
                <a:sym typeface="Mont"/>
              </a:rPr>
              <a:t>Даму кезеңдері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96287" y="6391343"/>
            <a:ext cx="916251" cy="46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2020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33428" y="7190189"/>
            <a:ext cx="2522215" cy="34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3"/>
              </a:lnSpc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Басталуы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516639" y="6391343"/>
            <a:ext cx="916251" cy="46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2023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349052" y="7190189"/>
            <a:ext cx="3169748" cy="34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3"/>
              </a:lnSpc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Жаңа серіктестер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832264" y="6391343"/>
            <a:ext cx="916251" cy="46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2024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664677" y="7190189"/>
            <a:ext cx="2963373" cy="211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3"/>
              </a:lnSpc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25 ұйым</a:t>
            </a:r>
          </a:p>
          <a:p>
            <a:pPr algn="l" marL="430863" indent="-215431" lvl="1">
              <a:lnSpc>
                <a:spcPts val="2793"/>
              </a:lnSpc>
              <a:buFont typeface="Arial"/>
              <a:buChar char="•"/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Астана</a:t>
            </a:r>
          </a:p>
          <a:p>
            <a:pPr algn="l" marL="430863" indent="-215431" lvl="1">
              <a:lnSpc>
                <a:spcPts val="2793"/>
              </a:lnSpc>
              <a:buFont typeface="Arial"/>
              <a:buChar char="•"/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Алматы</a:t>
            </a:r>
          </a:p>
          <a:p>
            <a:pPr algn="l" marL="430863" indent="-215431" lvl="1">
              <a:lnSpc>
                <a:spcPts val="2793"/>
              </a:lnSpc>
              <a:buFont typeface="Arial"/>
              <a:buChar char="•"/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Шымкент</a:t>
            </a:r>
          </a:p>
          <a:p>
            <a:pPr algn="l" marL="430863" indent="-215431" lvl="1">
              <a:lnSpc>
                <a:spcPts val="2793"/>
              </a:lnSpc>
              <a:buFont typeface="Arial"/>
              <a:buChar char="•"/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Ақтау</a:t>
            </a:r>
          </a:p>
          <a:p>
            <a:pPr algn="l" marL="430863" indent="-215431" lvl="1">
              <a:lnSpc>
                <a:spcPts val="2793"/>
              </a:lnSpc>
              <a:buFont typeface="Arial"/>
              <a:buChar char="•"/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Түркістан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133636" y="6419096"/>
            <a:ext cx="916251" cy="46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2024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980302" y="7190189"/>
            <a:ext cx="3136927" cy="175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3"/>
              </a:lnSpc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LMS - Оқыту басқару жүйесі</a:t>
            </a:r>
          </a:p>
          <a:p>
            <a:pPr algn="l">
              <a:lnSpc>
                <a:spcPts val="2793"/>
              </a:lnSpc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Мобильді қосымша</a:t>
            </a:r>
          </a:p>
          <a:p>
            <a:pPr algn="l">
              <a:lnSpc>
                <a:spcPts val="2793"/>
              </a:lnSpc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Қаржы аналитикасы</a:t>
            </a:r>
          </a:p>
          <a:p>
            <a:pPr algn="l">
              <a:lnSpc>
                <a:spcPts val="2793"/>
              </a:lnSpc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Жасанды интеллект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767711" y="6391343"/>
            <a:ext cx="916251" cy="46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2025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4611654" y="7190189"/>
            <a:ext cx="3704921" cy="140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3"/>
              </a:lnSpc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LMS-ке Жасанды интеллекті енгізу</a:t>
            </a:r>
          </a:p>
          <a:p>
            <a:pPr algn="l">
              <a:lnSpc>
                <a:spcPts val="2793"/>
              </a:lnSpc>
            </a:pPr>
            <a:r>
              <a:rPr lang="en-US" sz="19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Жасанды интеллекті бар колл-орталық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2750164" y="2612034"/>
            <a:ext cx="3309166" cy="67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5994234" y="2488659"/>
            <a:ext cx="246749" cy="246749"/>
          </a:xfrm>
          <a:custGeom>
            <a:avLst/>
            <a:gdLst/>
            <a:ahLst/>
            <a:cxnLst/>
            <a:rect r="r" b="b" t="t" l="l"/>
            <a:pathLst>
              <a:path h="246749" w="246749">
                <a:moveTo>
                  <a:pt x="0" y="0"/>
                </a:moveTo>
                <a:lnTo>
                  <a:pt x="246749" y="0"/>
                </a:lnTo>
                <a:lnTo>
                  <a:pt x="246749" y="246749"/>
                </a:lnTo>
                <a:lnTo>
                  <a:pt x="0" y="24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V="true">
            <a:off x="2750164" y="5662641"/>
            <a:ext cx="3309166" cy="67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994234" y="5539267"/>
            <a:ext cx="246749" cy="246749"/>
          </a:xfrm>
          <a:custGeom>
            <a:avLst/>
            <a:gdLst/>
            <a:ahLst/>
            <a:cxnLst/>
            <a:rect r="r" b="b" t="t" l="l"/>
            <a:pathLst>
              <a:path h="246749" w="246749">
                <a:moveTo>
                  <a:pt x="0" y="0"/>
                </a:moveTo>
                <a:lnTo>
                  <a:pt x="246749" y="0"/>
                </a:lnTo>
                <a:lnTo>
                  <a:pt x="246749" y="246749"/>
                </a:lnTo>
                <a:lnTo>
                  <a:pt x="0" y="24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050740">
            <a:off x="5662219" y="2386912"/>
            <a:ext cx="16928460" cy="5142020"/>
          </a:xfrm>
          <a:custGeom>
            <a:avLst/>
            <a:gdLst/>
            <a:ahLst/>
            <a:cxnLst/>
            <a:rect r="r" b="b" t="t" l="l"/>
            <a:pathLst>
              <a:path h="5142020" w="16928460">
                <a:moveTo>
                  <a:pt x="0" y="0"/>
                </a:moveTo>
                <a:lnTo>
                  <a:pt x="16928459" y="0"/>
                </a:lnTo>
                <a:lnTo>
                  <a:pt x="16928459" y="5142019"/>
                </a:lnTo>
                <a:lnTo>
                  <a:pt x="0" y="51420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V="true">
            <a:off x="10806351" y="2612034"/>
            <a:ext cx="3309166" cy="67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4050421" y="2488659"/>
            <a:ext cx="246749" cy="246749"/>
          </a:xfrm>
          <a:custGeom>
            <a:avLst/>
            <a:gdLst/>
            <a:ahLst/>
            <a:cxnLst/>
            <a:rect r="r" b="b" t="t" l="l"/>
            <a:pathLst>
              <a:path h="246749" w="246749">
                <a:moveTo>
                  <a:pt x="0" y="0"/>
                </a:moveTo>
                <a:lnTo>
                  <a:pt x="246749" y="0"/>
                </a:lnTo>
                <a:lnTo>
                  <a:pt x="246749" y="246749"/>
                </a:lnTo>
                <a:lnTo>
                  <a:pt x="0" y="24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6772704" y="2612034"/>
            <a:ext cx="3309166" cy="67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016774" y="2488659"/>
            <a:ext cx="246749" cy="246749"/>
          </a:xfrm>
          <a:custGeom>
            <a:avLst/>
            <a:gdLst/>
            <a:ahLst/>
            <a:cxnLst/>
            <a:rect r="r" b="b" t="t" l="l"/>
            <a:pathLst>
              <a:path h="246749" w="246749">
                <a:moveTo>
                  <a:pt x="0" y="0"/>
                </a:moveTo>
                <a:lnTo>
                  <a:pt x="246749" y="0"/>
                </a:lnTo>
                <a:lnTo>
                  <a:pt x="246749" y="246749"/>
                </a:lnTo>
                <a:lnTo>
                  <a:pt x="0" y="24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1" id="11"/>
          <p:cNvSpPr/>
          <p:nvPr/>
        </p:nvSpPr>
        <p:spPr>
          <a:xfrm flipV="true">
            <a:off x="6772704" y="5662641"/>
            <a:ext cx="3309166" cy="67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0016774" y="5539267"/>
            <a:ext cx="246749" cy="246749"/>
          </a:xfrm>
          <a:custGeom>
            <a:avLst/>
            <a:gdLst/>
            <a:ahLst/>
            <a:cxnLst/>
            <a:rect r="r" b="b" t="t" l="l"/>
            <a:pathLst>
              <a:path h="246749" w="246749">
                <a:moveTo>
                  <a:pt x="0" y="0"/>
                </a:moveTo>
                <a:lnTo>
                  <a:pt x="246749" y="0"/>
                </a:lnTo>
                <a:lnTo>
                  <a:pt x="246749" y="246749"/>
                </a:lnTo>
                <a:lnTo>
                  <a:pt x="0" y="24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356026" y="2042288"/>
            <a:ext cx="2697458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CRM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750149" y="2919631"/>
            <a:ext cx="3531218" cy="1564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Call-center - Softphone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WhatsApp интеграция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ChatGPT чатботы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Массалық хабарламалар</a:t>
            </a:r>
          </a:p>
          <a:p>
            <a:pPr algn="l">
              <a:lnSpc>
                <a:spcPts val="2516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750149" y="5965759"/>
            <a:ext cx="3531218" cy="1564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Kaspi.kz - Bank RBK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Пуш-хабарлама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Қарызбен жұмыс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Счет жіберу</a:t>
            </a:r>
          </a:p>
          <a:p>
            <a:pPr algn="l">
              <a:lnSpc>
                <a:spcPts val="2516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1412213" y="2042288"/>
            <a:ext cx="2697458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ҮЙІРМЕЛЕР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806342" y="2051813"/>
            <a:ext cx="53361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FB6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03.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806336" y="2919631"/>
            <a:ext cx="4333323" cy="124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100% қаржылық ашықтық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Үйірмелер кестесі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Оқушылардың қатысуын белгілеу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Ақылы үйірмелерге счет жіберу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402431" y="2042288"/>
            <a:ext cx="2697458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КЕЛІСІМ-ШАРТ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96554" y="2919631"/>
            <a:ext cx="3531218" cy="94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Келісім-шарт үлгілері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eGov Mobile - ата-ана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eGov Business - директор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796554" y="5965759"/>
            <a:ext cx="3531218" cy="624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360 бағалау методологиясы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Мұғалімдер рейтингісі</a:t>
            </a:r>
          </a:p>
        </p:txBody>
      </p:sp>
      <p:sp>
        <p:nvSpPr>
          <p:cNvPr name="AutoShape 22" id="22"/>
          <p:cNvSpPr/>
          <p:nvPr/>
        </p:nvSpPr>
        <p:spPr>
          <a:xfrm flipV="true">
            <a:off x="10806361" y="5662641"/>
            <a:ext cx="3309166" cy="67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14050431" y="5539267"/>
            <a:ext cx="246749" cy="246749"/>
          </a:xfrm>
          <a:custGeom>
            <a:avLst/>
            <a:gdLst/>
            <a:ahLst/>
            <a:cxnLst/>
            <a:rect r="r" b="b" t="t" l="l"/>
            <a:pathLst>
              <a:path h="246749" w="246749">
                <a:moveTo>
                  <a:pt x="0" y="0"/>
                </a:moveTo>
                <a:lnTo>
                  <a:pt x="246749" y="0"/>
                </a:lnTo>
                <a:lnTo>
                  <a:pt x="246749" y="246749"/>
                </a:lnTo>
                <a:lnTo>
                  <a:pt x="0" y="24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647092" y="1860829"/>
            <a:ext cx="2270942" cy="2625367"/>
          </a:xfrm>
          <a:custGeom>
            <a:avLst/>
            <a:gdLst/>
            <a:ahLst/>
            <a:cxnLst/>
            <a:rect r="r" b="b" t="t" l="l"/>
            <a:pathLst>
              <a:path h="2625367" w="2270942">
                <a:moveTo>
                  <a:pt x="0" y="0"/>
                </a:moveTo>
                <a:lnTo>
                  <a:pt x="2270942" y="0"/>
                </a:lnTo>
                <a:lnTo>
                  <a:pt x="2270942" y="2625367"/>
                </a:lnTo>
                <a:lnTo>
                  <a:pt x="0" y="2625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184271" y="6042492"/>
            <a:ext cx="2893692" cy="2383678"/>
          </a:xfrm>
          <a:custGeom>
            <a:avLst/>
            <a:gdLst/>
            <a:ahLst/>
            <a:cxnLst/>
            <a:rect r="r" b="b" t="t" l="l"/>
            <a:pathLst>
              <a:path h="2383678" w="2893692">
                <a:moveTo>
                  <a:pt x="0" y="0"/>
                </a:moveTo>
                <a:lnTo>
                  <a:pt x="2893692" y="0"/>
                </a:lnTo>
                <a:lnTo>
                  <a:pt x="2893692" y="2383679"/>
                </a:lnTo>
                <a:lnTo>
                  <a:pt x="0" y="23836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979546" y="2081320"/>
            <a:ext cx="2177415" cy="2404876"/>
          </a:xfrm>
          <a:custGeom>
            <a:avLst/>
            <a:gdLst/>
            <a:ahLst/>
            <a:cxnLst/>
            <a:rect r="r" b="b" t="t" l="l"/>
            <a:pathLst>
              <a:path h="2404876" w="2177415">
                <a:moveTo>
                  <a:pt x="0" y="0"/>
                </a:moveTo>
                <a:lnTo>
                  <a:pt x="2177415" y="0"/>
                </a:lnTo>
                <a:lnTo>
                  <a:pt x="2177415" y="2404876"/>
                </a:lnTo>
                <a:lnTo>
                  <a:pt x="0" y="24048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152831" y="5928891"/>
            <a:ext cx="2419240" cy="2497280"/>
          </a:xfrm>
          <a:custGeom>
            <a:avLst/>
            <a:gdLst/>
            <a:ahLst/>
            <a:cxnLst/>
            <a:rect r="r" b="b" t="t" l="l"/>
            <a:pathLst>
              <a:path h="2497280" w="2419240">
                <a:moveTo>
                  <a:pt x="0" y="0"/>
                </a:moveTo>
                <a:lnTo>
                  <a:pt x="2419240" y="0"/>
                </a:lnTo>
                <a:lnTo>
                  <a:pt x="2419240" y="2497280"/>
                </a:lnTo>
                <a:lnTo>
                  <a:pt x="0" y="24972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5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1179575" y="2081320"/>
            <a:ext cx="2994221" cy="2496432"/>
          </a:xfrm>
          <a:custGeom>
            <a:avLst/>
            <a:gdLst/>
            <a:ahLst/>
            <a:cxnLst/>
            <a:rect r="r" b="b" t="t" l="l"/>
            <a:pathLst>
              <a:path h="2496432" w="2994221">
                <a:moveTo>
                  <a:pt x="0" y="0"/>
                </a:moveTo>
                <a:lnTo>
                  <a:pt x="2994221" y="0"/>
                </a:lnTo>
                <a:lnTo>
                  <a:pt x="2994221" y="2496432"/>
                </a:lnTo>
                <a:lnTo>
                  <a:pt x="0" y="24964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564169" y="5909841"/>
            <a:ext cx="2733001" cy="2497280"/>
          </a:xfrm>
          <a:custGeom>
            <a:avLst/>
            <a:gdLst/>
            <a:ahLst/>
            <a:cxnLst/>
            <a:rect r="r" b="b" t="t" l="l"/>
            <a:pathLst>
              <a:path h="2497280" w="2733001">
                <a:moveTo>
                  <a:pt x="0" y="0"/>
                </a:moveTo>
                <a:lnTo>
                  <a:pt x="2733001" y="0"/>
                </a:lnTo>
                <a:lnTo>
                  <a:pt x="2733001" y="2497280"/>
                </a:lnTo>
                <a:lnTo>
                  <a:pt x="0" y="24972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5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678660" y="309904"/>
            <a:ext cx="3297278" cy="1986384"/>
          </a:xfrm>
          <a:custGeom>
            <a:avLst/>
            <a:gdLst/>
            <a:ahLst/>
            <a:cxnLst/>
            <a:rect r="r" b="b" t="t" l="l"/>
            <a:pathLst>
              <a:path h="1986384" w="3297278">
                <a:moveTo>
                  <a:pt x="0" y="0"/>
                </a:moveTo>
                <a:lnTo>
                  <a:pt x="3297278" y="0"/>
                </a:lnTo>
                <a:lnTo>
                  <a:pt x="3297278" y="1986384"/>
                </a:lnTo>
                <a:lnTo>
                  <a:pt x="0" y="198638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2750155" y="2051813"/>
            <a:ext cx="53361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FB6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01.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356026" y="5088417"/>
            <a:ext cx="2697458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ҚАРЖЫ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750155" y="5097942"/>
            <a:ext cx="53361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FB6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04.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796560" y="2051813"/>
            <a:ext cx="53361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FB6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02.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402431" y="5088417"/>
            <a:ext cx="2697458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HR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796560" y="5097942"/>
            <a:ext cx="53361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FB6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05.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436089" y="5088417"/>
            <a:ext cx="2697458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LMS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830218" y="5097942"/>
            <a:ext cx="53361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FB6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06.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830212" y="5965759"/>
            <a:ext cx="4707639" cy="1889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Оқушылардың қатысуын белгілеу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Баға қою: БЖБ, ТЖБ, тоқсан, жылдық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Оқушы кабинеті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Ата-ана кабинеті</a:t>
            </a:r>
          </a:p>
          <a:p>
            <a:pPr algn="l">
              <a:lnSpc>
                <a:spcPts val="2516"/>
              </a:lnSpc>
            </a:pPr>
            <a:r>
              <a:rPr lang="en-US" sz="1797">
                <a:solidFill>
                  <a:srgbClr val="1F1F37"/>
                </a:solidFill>
                <a:latin typeface="Public Sans"/>
                <a:ea typeface="Public Sans"/>
                <a:cs typeface="Public Sans"/>
                <a:sym typeface="Public Sans"/>
              </a:rPr>
              <a:t>Баға және қатысу хабарламалары</a:t>
            </a:r>
          </a:p>
          <a:p>
            <a:pPr algn="l">
              <a:lnSpc>
                <a:spcPts val="2516"/>
              </a:lnSpc>
            </a:pPr>
          </a:p>
        </p:txBody>
      </p:sp>
    </p:spTree>
  </p:cSld>
  <p:clrMapOvr>
    <a:masterClrMapping/>
  </p:clrMapOvr>
  <p:transition spd="fast">
    <p:cover dir="u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911815">
            <a:off x="4277749" y="578196"/>
            <a:ext cx="18644887" cy="7131669"/>
          </a:xfrm>
          <a:custGeom>
            <a:avLst/>
            <a:gdLst/>
            <a:ahLst/>
            <a:cxnLst/>
            <a:rect r="r" b="b" t="t" l="l"/>
            <a:pathLst>
              <a:path h="7131669" w="18644887">
                <a:moveTo>
                  <a:pt x="0" y="0"/>
                </a:moveTo>
                <a:lnTo>
                  <a:pt x="18644887" y="0"/>
                </a:lnTo>
                <a:lnTo>
                  <a:pt x="18644887" y="7131670"/>
                </a:lnTo>
                <a:lnTo>
                  <a:pt x="0" y="7131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810445" y="7885352"/>
            <a:ext cx="2095079" cy="621759"/>
            <a:chOff x="0" y="0"/>
            <a:chExt cx="1119990" cy="3323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9990" cy="332381"/>
            </a:xfrm>
            <a:custGeom>
              <a:avLst/>
              <a:gdLst/>
              <a:ahLst/>
              <a:cxnLst/>
              <a:rect r="r" b="b" t="t" l="l"/>
              <a:pathLst>
                <a:path h="332381" w="1119990">
                  <a:moveTo>
                    <a:pt x="36953" y="0"/>
                  </a:moveTo>
                  <a:lnTo>
                    <a:pt x="1083037" y="0"/>
                  </a:lnTo>
                  <a:cubicBezTo>
                    <a:pt x="1103446" y="0"/>
                    <a:pt x="1119990" y="16544"/>
                    <a:pt x="1119990" y="36953"/>
                  </a:cubicBezTo>
                  <a:lnTo>
                    <a:pt x="1119990" y="295428"/>
                  </a:lnTo>
                  <a:cubicBezTo>
                    <a:pt x="1119990" y="315836"/>
                    <a:pt x="1103446" y="332381"/>
                    <a:pt x="1083037" y="332381"/>
                  </a:cubicBezTo>
                  <a:lnTo>
                    <a:pt x="36953" y="332381"/>
                  </a:lnTo>
                  <a:cubicBezTo>
                    <a:pt x="16544" y="332381"/>
                    <a:pt x="0" y="315836"/>
                    <a:pt x="0" y="295428"/>
                  </a:cubicBezTo>
                  <a:lnTo>
                    <a:pt x="0" y="36953"/>
                  </a:lnTo>
                  <a:cubicBezTo>
                    <a:pt x="0" y="16544"/>
                    <a:pt x="16544" y="0"/>
                    <a:pt x="36953" y="0"/>
                  </a:cubicBezTo>
                  <a:close/>
                </a:path>
              </a:pathLst>
            </a:custGeom>
            <a:solidFill>
              <a:srgbClr val="0A549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119990" cy="389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285239" y="8273905"/>
            <a:ext cx="2095079" cy="621759"/>
            <a:chOff x="0" y="0"/>
            <a:chExt cx="1119990" cy="3323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19990" cy="332381"/>
            </a:xfrm>
            <a:custGeom>
              <a:avLst/>
              <a:gdLst/>
              <a:ahLst/>
              <a:cxnLst/>
              <a:rect r="r" b="b" t="t" l="l"/>
              <a:pathLst>
                <a:path h="332381" w="1119990">
                  <a:moveTo>
                    <a:pt x="36953" y="0"/>
                  </a:moveTo>
                  <a:lnTo>
                    <a:pt x="1083037" y="0"/>
                  </a:lnTo>
                  <a:cubicBezTo>
                    <a:pt x="1103446" y="0"/>
                    <a:pt x="1119990" y="16544"/>
                    <a:pt x="1119990" y="36953"/>
                  </a:cubicBezTo>
                  <a:lnTo>
                    <a:pt x="1119990" y="295428"/>
                  </a:lnTo>
                  <a:cubicBezTo>
                    <a:pt x="1119990" y="315836"/>
                    <a:pt x="1103446" y="332381"/>
                    <a:pt x="1083037" y="332381"/>
                  </a:cubicBezTo>
                  <a:lnTo>
                    <a:pt x="36953" y="332381"/>
                  </a:lnTo>
                  <a:cubicBezTo>
                    <a:pt x="16544" y="332381"/>
                    <a:pt x="0" y="315836"/>
                    <a:pt x="0" y="295428"/>
                  </a:cubicBezTo>
                  <a:lnTo>
                    <a:pt x="0" y="36953"/>
                  </a:lnTo>
                  <a:cubicBezTo>
                    <a:pt x="0" y="16544"/>
                    <a:pt x="16544" y="0"/>
                    <a:pt x="36953" y="0"/>
                  </a:cubicBezTo>
                  <a:close/>
                </a:path>
              </a:pathLst>
            </a:custGeom>
            <a:solidFill>
              <a:srgbClr val="F1463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119990" cy="389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206258" y="8272377"/>
            <a:ext cx="2253040" cy="536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2587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KASPI.KZ</a:t>
            </a:r>
          </a:p>
        </p:txBody>
      </p:sp>
      <p:sp>
        <p:nvSpPr>
          <p:cNvPr name="AutoShape 10" id="10"/>
          <p:cNvSpPr/>
          <p:nvPr/>
        </p:nvSpPr>
        <p:spPr>
          <a:xfrm flipV="true">
            <a:off x="9459298" y="8196231"/>
            <a:ext cx="1351147" cy="420697"/>
          </a:xfrm>
          <a:prstGeom prst="line">
            <a:avLst/>
          </a:prstGeom>
          <a:ln cap="rnd" w="38100">
            <a:solidFill>
              <a:srgbClr val="ACB8C0"/>
            </a:solidFill>
            <a:prstDash val="solid"/>
            <a:headEnd type="diamond" len="lg" w="lg"/>
            <a:tailEnd type="arrow" len="sm" w="med"/>
          </a:ln>
        </p:spPr>
      </p:sp>
      <p:grpSp>
        <p:nvGrpSpPr>
          <p:cNvPr name="Group 11" id="11"/>
          <p:cNvGrpSpPr/>
          <p:nvPr/>
        </p:nvGrpSpPr>
        <p:grpSpPr>
          <a:xfrm rot="0">
            <a:off x="14330590" y="7885352"/>
            <a:ext cx="2095079" cy="621759"/>
            <a:chOff x="0" y="0"/>
            <a:chExt cx="1119990" cy="3323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19990" cy="332381"/>
            </a:xfrm>
            <a:custGeom>
              <a:avLst/>
              <a:gdLst/>
              <a:ahLst/>
              <a:cxnLst/>
              <a:rect r="r" b="b" t="t" l="l"/>
              <a:pathLst>
                <a:path h="332381" w="1119990">
                  <a:moveTo>
                    <a:pt x="36953" y="0"/>
                  </a:moveTo>
                  <a:lnTo>
                    <a:pt x="1083037" y="0"/>
                  </a:lnTo>
                  <a:cubicBezTo>
                    <a:pt x="1103446" y="0"/>
                    <a:pt x="1119990" y="16544"/>
                    <a:pt x="1119990" y="36953"/>
                  </a:cubicBezTo>
                  <a:lnTo>
                    <a:pt x="1119990" y="295428"/>
                  </a:lnTo>
                  <a:cubicBezTo>
                    <a:pt x="1119990" y="315836"/>
                    <a:pt x="1103446" y="332381"/>
                    <a:pt x="1083037" y="332381"/>
                  </a:cubicBezTo>
                  <a:lnTo>
                    <a:pt x="36953" y="332381"/>
                  </a:lnTo>
                  <a:cubicBezTo>
                    <a:pt x="16544" y="332381"/>
                    <a:pt x="0" y="315836"/>
                    <a:pt x="0" y="295428"/>
                  </a:cubicBezTo>
                  <a:lnTo>
                    <a:pt x="0" y="36953"/>
                  </a:lnTo>
                  <a:cubicBezTo>
                    <a:pt x="0" y="16544"/>
                    <a:pt x="16544" y="0"/>
                    <a:pt x="36953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119990" cy="389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12905523" y="8196231"/>
            <a:ext cx="1425066" cy="0"/>
          </a:xfrm>
          <a:prstGeom prst="line">
            <a:avLst/>
          </a:prstGeom>
          <a:ln cap="rnd" w="38100">
            <a:solidFill>
              <a:srgbClr val="ACB8C0"/>
            </a:solidFill>
            <a:prstDash val="solid"/>
            <a:headEnd type="diamond" len="lg" w="lg"/>
            <a:tailEnd type="arrow" len="sm" w="med"/>
          </a:ln>
        </p:spPr>
      </p:sp>
      <p:sp>
        <p:nvSpPr>
          <p:cNvPr name="TextBox 15" id="15"/>
          <p:cNvSpPr txBox="true"/>
          <p:nvPr/>
        </p:nvSpPr>
        <p:spPr>
          <a:xfrm rot="0">
            <a:off x="10726864" y="7883824"/>
            <a:ext cx="2253040" cy="536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2587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ZERO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7285239" y="7561087"/>
            <a:ext cx="2095079" cy="621759"/>
            <a:chOff x="0" y="0"/>
            <a:chExt cx="1119990" cy="3323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19990" cy="332381"/>
            </a:xfrm>
            <a:custGeom>
              <a:avLst/>
              <a:gdLst/>
              <a:ahLst/>
              <a:cxnLst/>
              <a:rect r="r" b="b" t="t" l="l"/>
              <a:pathLst>
                <a:path h="332381" w="1119990">
                  <a:moveTo>
                    <a:pt x="36953" y="0"/>
                  </a:moveTo>
                  <a:lnTo>
                    <a:pt x="1083037" y="0"/>
                  </a:lnTo>
                  <a:cubicBezTo>
                    <a:pt x="1103446" y="0"/>
                    <a:pt x="1119990" y="16544"/>
                    <a:pt x="1119990" y="36953"/>
                  </a:cubicBezTo>
                  <a:lnTo>
                    <a:pt x="1119990" y="295428"/>
                  </a:lnTo>
                  <a:cubicBezTo>
                    <a:pt x="1119990" y="315836"/>
                    <a:pt x="1103446" y="332381"/>
                    <a:pt x="1083037" y="332381"/>
                  </a:cubicBezTo>
                  <a:lnTo>
                    <a:pt x="36953" y="332381"/>
                  </a:lnTo>
                  <a:cubicBezTo>
                    <a:pt x="16544" y="332381"/>
                    <a:pt x="0" y="315836"/>
                    <a:pt x="0" y="295428"/>
                  </a:cubicBezTo>
                  <a:lnTo>
                    <a:pt x="0" y="36953"/>
                  </a:lnTo>
                  <a:cubicBezTo>
                    <a:pt x="0" y="16544"/>
                    <a:pt x="16544" y="0"/>
                    <a:pt x="36953" y="0"/>
                  </a:cubicBezTo>
                  <a:close/>
                </a:path>
              </a:pathLst>
            </a:custGeom>
            <a:solidFill>
              <a:srgbClr val="1CC6C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119990" cy="389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AutoShape 19" id="19"/>
          <p:cNvSpPr/>
          <p:nvPr/>
        </p:nvSpPr>
        <p:spPr>
          <a:xfrm>
            <a:off x="9459298" y="7900542"/>
            <a:ext cx="1351147" cy="276639"/>
          </a:xfrm>
          <a:prstGeom prst="line">
            <a:avLst/>
          </a:prstGeom>
          <a:ln cap="rnd" w="38100">
            <a:solidFill>
              <a:srgbClr val="ACB8C0"/>
            </a:solidFill>
            <a:prstDash val="solid"/>
            <a:headEnd type="diamond" len="lg" w="lg"/>
            <a:tailEnd type="arrow" len="sm" w="med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9905580" y="1028700"/>
            <a:ext cx="4574132" cy="2755602"/>
          </a:xfrm>
          <a:custGeom>
            <a:avLst/>
            <a:gdLst/>
            <a:ahLst/>
            <a:cxnLst/>
            <a:rect r="r" b="b" t="t" l="l"/>
            <a:pathLst>
              <a:path h="2755602" w="4574132">
                <a:moveTo>
                  <a:pt x="0" y="0"/>
                </a:moveTo>
                <a:lnTo>
                  <a:pt x="4574132" y="0"/>
                </a:lnTo>
                <a:lnTo>
                  <a:pt x="4574132" y="2755602"/>
                </a:lnTo>
                <a:lnTo>
                  <a:pt x="0" y="2755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826952" y="3609218"/>
            <a:ext cx="8402980" cy="1162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840"/>
              </a:lnSpc>
            </a:pPr>
            <a:r>
              <a:rPr lang="en-US" sz="5600">
                <a:solidFill>
                  <a:srgbClr val="1F1F37"/>
                </a:solidFill>
                <a:latin typeface="Mont"/>
                <a:ea typeface="Mont"/>
                <a:cs typeface="Mont"/>
                <a:sym typeface="Mont"/>
              </a:rPr>
              <a:t>Банк интеграциялары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399620" y="5152646"/>
            <a:ext cx="7586052" cy="1599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295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Kaspi.kz және Bank RBK мобильді қосымшаларында ата-ана балаға тиесілі ЖСН енгізіп, білім беру және барлық қосымша қызметтер жайлы төлем ақпаратын көре алады.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259563" y="7883824"/>
            <a:ext cx="2253040" cy="536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2587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1C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206258" y="7555990"/>
            <a:ext cx="2253040" cy="536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2587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RBK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234602" y="946733"/>
            <a:ext cx="4231030" cy="8038200"/>
          </a:xfrm>
          <a:custGeom>
            <a:avLst/>
            <a:gdLst/>
            <a:ahLst/>
            <a:cxnLst/>
            <a:rect r="r" b="b" t="t" l="l"/>
            <a:pathLst>
              <a:path h="8038200" w="4231030">
                <a:moveTo>
                  <a:pt x="0" y="0"/>
                </a:moveTo>
                <a:lnTo>
                  <a:pt x="4231030" y="0"/>
                </a:lnTo>
                <a:lnTo>
                  <a:pt x="4231030" y="8038199"/>
                </a:lnTo>
                <a:lnTo>
                  <a:pt x="0" y="80381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66675" cap="sq">
            <a:gradFill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1F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136206">
            <a:off x="2771159" y="-975157"/>
            <a:ext cx="23792232" cy="9635854"/>
          </a:xfrm>
          <a:custGeom>
            <a:avLst/>
            <a:gdLst/>
            <a:ahLst/>
            <a:cxnLst/>
            <a:rect r="r" b="b" t="t" l="l"/>
            <a:pathLst>
              <a:path h="9635854" w="23792232">
                <a:moveTo>
                  <a:pt x="0" y="0"/>
                </a:moveTo>
                <a:lnTo>
                  <a:pt x="23792232" y="0"/>
                </a:lnTo>
                <a:lnTo>
                  <a:pt x="23792232" y="9635854"/>
                </a:lnTo>
                <a:lnTo>
                  <a:pt x="0" y="9635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6339" y="1870123"/>
            <a:ext cx="6064894" cy="6016530"/>
          </a:xfrm>
          <a:custGeom>
            <a:avLst/>
            <a:gdLst/>
            <a:ahLst/>
            <a:cxnLst/>
            <a:rect r="r" b="b" t="t" l="l"/>
            <a:pathLst>
              <a:path h="6016530" w="6064894">
                <a:moveTo>
                  <a:pt x="0" y="0"/>
                </a:moveTo>
                <a:lnTo>
                  <a:pt x="6064895" y="0"/>
                </a:lnTo>
                <a:lnTo>
                  <a:pt x="6064895" y="6016530"/>
                </a:lnTo>
                <a:lnTo>
                  <a:pt x="0" y="6016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145854" y="1870123"/>
            <a:ext cx="3524176" cy="2120933"/>
          </a:xfrm>
          <a:custGeom>
            <a:avLst/>
            <a:gdLst/>
            <a:ahLst/>
            <a:cxnLst/>
            <a:rect r="r" b="b" t="t" l="l"/>
            <a:pathLst>
              <a:path h="2120933" w="3524176">
                <a:moveTo>
                  <a:pt x="0" y="0"/>
                </a:moveTo>
                <a:lnTo>
                  <a:pt x="3524176" y="0"/>
                </a:lnTo>
                <a:lnTo>
                  <a:pt x="3524176" y="2120932"/>
                </a:lnTo>
                <a:lnTo>
                  <a:pt x="0" y="2120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741794" y="4527550"/>
            <a:ext cx="4332295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spc="35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+7 702 872 1260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987203" y="5229225"/>
            <a:ext cx="5841478" cy="199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439"/>
              </a:lnSpc>
            </a:pPr>
            <a:r>
              <a:rPr lang="en-US" sz="9600">
                <a:solidFill>
                  <a:srgbClr val="F6F3F1"/>
                </a:solidFill>
                <a:latin typeface="Mont Bold"/>
                <a:ea typeface="Mont Bold"/>
                <a:cs typeface="Mont Bold"/>
                <a:sym typeface="Mont Bold"/>
              </a:rPr>
              <a:t>AI DEMO</a:t>
            </a:r>
          </a:p>
        </p:txBody>
      </p:sp>
    </p:spTree>
  </p:cSld>
  <p:clrMapOvr>
    <a:masterClrMapping/>
  </p:clrMapOvr>
  <p:transition spd="fast">
    <p:cover dir="u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1F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69352" y="1979036"/>
            <a:ext cx="13349295" cy="199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6F3F1"/>
                </a:solidFill>
                <a:latin typeface="Mont"/>
                <a:ea typeface="Mont"/>
                <a:cs typeface="Mont"/>
                <a:sym typeface="Mont"/>
              </a:rPr>
              <a:t>Бізбен байланыс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1754152">
            <a:off x="-7016940" y="-2932583"/>
            <a:ext cx="19561890" cy="7922565"/>
          </a:xfrm>
          <a:custGeom>
            <a:avLst/>
            <a:gdLst/>
            <a:ahLst/>
            <a:cxnLst/>
            <a:rect r="r" b="b" t="t" l="l"/>
            <a:pathLst>
              <a:path h="7922565" w="19561890">
                <a:moveTo>
                  <a:pt x="0" y="0"/>
                </a:moveTo>
                <a:lnTo>
                  <a:pt x="19561890" y="0"/>
                </a:lnTo>
                <a:lnTo>
                  <a:pt x="19561890" y="7922566"/>
                </a:lnTo>
                <a:lnTo>
                  <a:pt x="0" y="792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022675">
            <a:off x="8411268" y="5258867"/>
            <a:ext cx="16802345" cy="4788668"/>
          </a:xfrm>
          <a:custGeom>
            <a:avLst/>
            <a:gdLst/>
            <a:ahLst/>
            <a:cxnLst/>
            <a:rect r="r" b="b" t="t" l="l"/>
            <a:pathLst>
              <a:path h="4788668" w="16802345">
                <a:moveTo>
                  <a:pt x="0" y="0"/>
                </a:moveTo>
                <a:lnTo>
                  <a:pt x="16802344" y="0"/>
                </a:lnTo>
                <a:lnTo>
                  <a:pt x="16802344" y="4788668"/>
                </a:lnTo>
                <a:lnTo>
                  <a:pt x="0" y="4788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870354" y="5244759"/>
            <a:ext cx="6346420" cy="0"/>
          </a:xfrm>
          <a:prstGeom prst="line">
            <a:avLst/>
          </a:prstGeom>
          <a:ln cap="flat" w="9525">
            <a:solidFill>
              <a:srgbClr val="F6F3F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5870354" y="6759435"/>
            <a:ext cx="6346420" cy="0"/>
          </a:xfrm>
          <a:prstGeom prst="line">
            <a:avLst/>
          </a:prstGeom>
          <a:ln cap="flat" w="9525">
            <a:solidFill>
              <a:srgbClr val="F6F3F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5870354" y="6002097"/>
            <a:ext cx="6346420" cy="0"/>
          </a:xfrm>
          <a:prstGeom prst="line">
            <a:avLst/>
          </a:prstGeom>
          <a:ln cap="flat" w="9525">
            <a:solidFill>
              <a:srgbClr val="F6F3F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5870354" y="7516773"/>
            <a:ext cx="6346420" cy="0"/>
          </a:xfrm>
          <a:prstGeom prst="line">
            <a:avLst/>
          </a:prstGeom>
          <a:ln cap="flat" w="9525">
            <a:solidFill>
              <a:srgbClr val="F6F3F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5870354" y="8274111"/>
            <a:ext cx="6346420" cy="0"/>
          </a:xfrm>
          <a:prstGeom prst="line">
            <a:avLst/>
          </a:prstGeom>
          <a:ln cap="flat" w="9525">
            <a:solidFill>
              <a:srgbClr val="F6F3F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2144790" y="5108331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5"/>
                </a:lnTo>
                <a:lnTo>
                  <a:pt x="0" y="272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144790" y="6623007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6"/>
                </a:lnTo>
                <a:lnTo>
                  <a:pt x="0" y="272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44790" y="5865669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6"/>
                </a:lnTo>
                <a:lnTo>
                  <a:pt x="0" y="272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44790" y="7380345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6"/>
                </a:lnTo>
                <a:lnTo>
                  <a:pt x="0" y="272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144790" y="8137683"/>
            <a:ext cx="272856" cy="272856"/>
          </a:xfrm>
          <a:custGeom>
            <a:avLst/>
            <a:gdLst/>
            <a:ahLst/>
            <a:cxnLst/>
            <a:rect r="r" b="b" t="t" l="l"/>
            <a:pathLst>
              <a:path h="272856" w="272856">
                <a:moveTo>
                  <a:pt x="0" y="0"/>
                </a:moveTo>
                <a:lnTo>
                  <a:pt x="272856" y="0"/>
                </a:lnTo>
                <a:lnTo>
                  <a:pt x="272856" y="272856"/>
                </a:lnTo>
                <a:lnTo>
                  <a:pt x="0" y="272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870354" y="4757198"/>
            <a:ext cx="351132" cy="351132"/>
          </a:xfrm>
          <a:custGeom>
            <a:avLst/>
            <a:gdLst/>
            <a:ahLst/>
            <a:cxnLst/>
            <a:rect r="r" b="b" t="t" l="l"/>
            <a:pathLst>
              <a:path h="351132" w="351132">
                <a:moveTo>
                  <a:pt x="0" y="0"/>
                </a:moveTo>
                <a:lnTo>
                  <a:pt x="351132" y="0"/>
                </a:lnTo>
                <a:lnTo>
                  <a:pt x="351132" y="351133"/>
                </a:lnTo>
                <a:lnTo>
                  <a:pt x="0" y="351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870354" y="5512852"/>
            <a:ext cx="351132" cy="351132"/>
          </a:xfrm>
          <a:custGeom>
            <a:avLst/>
            <a:gdLst/>
            <a:ahLst/>
            <a:cxnLst/>
            <a:rect r="r" b="b" t="t" l="l"/>
            <a:pathLst>
              <a:path h="351132" w="351132">
                <a:moveTo>
                  <a:pt x="0" y="0"/>
                </a:moveTo>
                <a:lnTo>
                  <a:pt x="351132" y="0"/>
                </a:lnTo>
                <a:lnTo>
                  <a:pt x="351132" y="351132"/>
                </a:lnTo>
                <a:lnTo>
                  <a:pt x="0" y="3511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870354" y="6270190"/>
            <a:ext cx="351132" cy="351132"/>
          </a:xfrm>
          <a:custGeom>
            <a:avLst/>
            <a:gdLst/>
            <a:ahLst/>
            <a:cxnLst/>
            <a:rect r="r" b="b" t="t" l="l"/>
            <a:pathLst>
              <a:path h="351132" w="351132">
                <a:moveTo>
                  <a:pt x="0" y="0"/>
                </a:moveTo>
                <a:lnTo>
                  <a:pt x="351132" y="0"/>
                </a:lnTo>
                <a:lnTo>
                  <a:pt x="351132" y="351132"/>
                </a:lnTo>
                <a:lnTo>
                  <a:pt x="0" y="351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870354" y="7027528"/>
            <a:ext cx="351132" cy="351132"/>
          </a:xfrm>
          <a:custGeom>
            <a:avLst/>
            <a:gdLst/>
            <a:ahLst/>
            <a:cxnLst/>
            <a:rect r="r" b="b" t="t" l="l"/>
            <a:pathLst>
              <a:path h="351132" w="351132">
                <a:moveTo>
                  <a:pt x="0" y="0"/>
                </a:moveTo>
                <a:lnTo>
                  <a:pt x="351132" y="0"/>
                </a:lnTo>
                <a:lnTo>
                  <a:pt x="351132" y="351132"/>
                </a:lnTo>
                <a:lnTo>
                  <a:pt x="0" y="3511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870354" y="7786551"/>
            <a:ext cx="351132" cy="351132"/>
          </a:xfrm>
          <a:custGeom>
            <a:avLst/>
            <a:gdLst/>
            <a:ahLst/>
            <a:cxnLst/>
            <a:rect r="r" b="b" t="t" l="l"/>
            <a:pathLst>
              <a:path h="351132" w="351132">
                <a:moveTo>
                  <a:pt x="0" y="0"/>
                </a:moveTo>
                <a:lnTo>
                  <a:pt x="351132" y="0"/>
                </a:lnTo>
                <a:lnTo>
                  <a:pt x="351132" y="351132"/>
                </a:lnTo>
                <a:lnTo>
                  <a:pt x="0" y="3511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6407858" y="4732935"/>
            <a:ext cx="5736932" cy="37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3"/>
              </a:lnSpc>
            </a:pPr>
            <a:r>
              <a:rPr lang="en-US" sz="20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Астана қ., Асқар Тоқпанов көш. 10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407858" y="6247612"/>
            <a:ext cx="5736932" cy="37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3"/>
              </a:lnSpc>
            </a:pPr>
            <a:r>
              <a:rPr lang="en-US" sz="20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https://zeroeducation.kz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407858" y="5490274"/>
            <a:ext cx="5736932" cy="37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3"/>
              </a:lnSpc>
            </a:pPr>
            <a:r>
              <a:rPr lang="en-US" sz="20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d.momynkulov@zeroeducation.kz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407858" y="7004950"/>
            <a:ext cx="5736932" cy="37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3"/>
              </a:lnSpc>
            </a:pPr>
            <a:r>
              <a:rPr lang="en-US" sz="20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@zeroeducation.kz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407858" y="7762288"/>
            <a:ext cx="5736932" cy="37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3"/>
              </a:lnSpc>
            </a:pPr>
            <a:r>
              <a:rPr lang="en-US" sz="2095">
                <a:solidFill>
                  <a:srgbClr val="F6F3F1"/>
                </a:solidFill>
                <a:latin typeface="Public Sans"/>
                <a:ea typeface="Public Sans"/>
                <a:cs typeface="Public Sans"/>
                <a:sym typeface="Public Sans"/>
              </a:rPr>
              <a:t>+7 700 090 8088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DAGMrToh1EM</dc:identifier>
  <dcterms:modified xsi:type="dcterms:W3CDTF">2011-08-01T06:04:30Z</dcterms:modified>
  <cp:revision>1</cp:revision>
  <dc:title>KZ Gov - Digital Partner - Zero Education</dc:title>
</cp:coreProperties>
</file>